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notesSlides/notesSlide3.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5.xml" ContentType="application/vnd.openxmlformats-officedocument.drawingml.chartshapes+xml"/>
  <Override PartName="/ppt/notesSlides/notesSlide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0" r:id="rId2"/>
    <p:sldId id="259" r:id="rId3"/>
    <p:sldId id="267" r:id="rId4"/>
    <p:sldId id="260" r:id="rId5"/>
    <p:sldId id="265" r:id="rId6"/>
    <p:sldId id="271" r:id="rId7"/>
    <p:sldId id="258" r:id="rId8"/>
    <p:sldId id="264" r:id="rId9"/>
    <p:sldId id="257" r:id="rId10"/>
    <p:sldId id="263"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0" d="100"/>
          <a:sy n="80" d="100"/>
        </p:scale>
        <p:origin x="29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vault.ysu.local\jayukech\YSU\Metrics%20Templates\Best%20Estimate%20of%20YSU%20Workstation%20Count%20-%2010-22-2016.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vault.ysu.local\jayukech\YSU\Metrics%20Templates\Best%20Estimate%20of%20YSU%20Workstation%20Count%20-%2010-22-2016.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vault.ysu.local\jayukech\YSU\YSU%20IT%20Budget\YSU%20Budget%202006-2017_metric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t>% of Workstations</a:t>
            </a:r>
          </a:p>
        </c:rich>
      </c:tx>
      <c:layout>
        <c:manualLayout>
          <c:xMode val="edge"/>
          <c:yMode val="edge"/>
          <c:x val="0.33310411198600176"/>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Sheet1!$B$5</c:f>
              <c:strCache>
                <c:ptCount val="1"/>
                <c:pt idx="0">
                  <c:v>30 days</c:v>
                </c:pt>
              </c:strCache>
            </c:strRef>
          </c:tx>
          <c:cat>
            <c:strRef>
              <c:f>Sheet1!$A$6:$A$9</c:f>
              <c:strCache>
                <c:ptCount val="4"/>
                <c:pt idx="0">
                  <c:v>Windows</c:v>
                </c:pt>
                <c:pt idx="1">
                  <c:v>Apple</c:v>
                </c:pt>
                <c:pt idx="2">
                  <c:v>Unmanaged Units</c:v>
                </c:pt>
                <c:pt idx="3">
                  <c:v>Terminals</c:v>
                </c:pt>
              </c:strCache>
            </c:strRef>
          </c:cat>
          <c:val>
            <c:numRef>
              <c:f>Sheet1!$B$6:$B$8</c:f>
            </c:numRef>
          </c:val>
          <c:extLst>
            <c:ext xmlns:c16="http://schemas.microsoft.com/office/drawing/2014/chart" uri="{C3380CC4-5D6E-409C-BE32-E72D297353CC}">
              <c16:uniqueId val="{00000000-FE6A-47B9-98FA-8099EDC633FC}"/>
            </c:ext>
          </c:extLst>
        </c:ser>
        <c:ser>
          <c:idx val="1"/>
          <c:order val="1"/>
          <c:tx>
            <c:strRef>
              <c:f>Sheet1!$C$5</c:f>
              <c:strCache>
                <c:ptCount val="1"/>
                <c:pt idx="0">
                  <c:v># of Computers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2-FE6A-47B9-98FA-8099EDC633F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4-FE6A-47B9-98FA-8099EDC633F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6-FE6A-47B9-98FA-8099EDC633F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8-FE6A-47B9-98FA-8099EDC633FC}"/>
              </c:ext>
            </c:extLst>
          </c:dPt>
          <c:dLbls>
            <c:dLbl>
              <c:idx val="0"/>
              <c:tx>
                <c:rich>
                  <a:bodyPr/>
                  <a:lstStyle/>
                  <a:p>
                    <a:fld id="{1A990348-9341-4733-84CA-2654EF1E8FB9}" type="PERCENTAGE">
                      <a:rPr lang="en-US" sz="1800" b="1" baseline="0" smtClean="0"/>
                      <a:pPr/>
                      <a:t>[PERCENTAGE]</a:t>
                    </a:fld>
                    <a:endParaRPr lang="en-U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E6A-47B9-98FA-8099EDC633FC}"/>
                </c:ext>
              </c:extLst>
            </c:dLbl>
            <c:dLbl>
              <c:idx val="1"/>
              <c:tx>
                <c:rich>
                  <a:bodyPr/>
                  <a:lstStyle/>
                  <a:p>
                    <a:fld id="{950DE67E-D45F-44BA-86BA-AD54D1C5D373}" type="PERCENTAGE">
                      <a:rPr lang="en-US" sz="1800" b="1" baseline="0" smtClean="0"/>
                      <a:pPr/>
                      <a:t>[PERCENTAGE]</a:t>
                    </a:fld>
                    <a:endParaRPr lang="en-U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E6A-47B9-98FA-8099EDC633FC}"/>
                </c:ext>
              </c:extLst>
            </c:dLbl>
            <c:dLbl>
              <c:idx val="2"/>
              <c:tx>
                <c:rich>
                  <a:bodyPr/>
                  <a:lstStyle/>
                  <a:p>
                    <a:fld id="{38A2D0DC-0471-423C-BDFC-98D8680B90FD}" type="PERCENTAGE">
                      <a:rPr lang="en-US" sz="1800" b="1" baseline="0" smtClean="0"/>
                      <a:pPr/>
                      <a:t>[PERCENTAGE]</a:t>
                    </a:fld>
                    <a:endParaRPr lang="en-U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E6A-47B9-98FA-8099EDC633FC}"/>
                </c:ext>
              </c:extLst>
            </c:dLbl>
            <c:dLbl>
              <c:idx val="3"/>
              <c:delete val="1"/>
              <c:extLst>
                <c:ext xmlns:c15="http://schemas.microsoft.com/office/drawing/2012/chart" uri="{CE6537A1-D6FC-4f65-9D91-7224C49458BB}"/>
                <c:ext xmlns:c16="http://schemas.microsoft.com/office/drawing/2014/chart" uri="{C3380CC4-5D6E-409C-BE32-E72D297353CC}">
                  <c16:uniqueId val="{00000008-FE6A-47B9-98FA-8099EDC633F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Sheet1!$A$6:$A$9</c:f>
              <c:strCache>
                <c:ptCount val="4"/>
                <c:pt idx="0">
                  <c:v>Windows</c:v>
                </c:pt>
                <c:pt idx="1">
                  <c:v>Apple</c:v>
                </c:pt>
                <c:pt idx="2">
                  <c:v>Unmanaged Units</c:v>
                </c:pt>
                <c:pt idx="3">
                  <c:v>Terminals</c:v>
                </c:pt>
              </c:strCache>
            </c:strRef>
          </c:cat>
          <c:val>
            <c:numRef>
              <c:f>Sheet1!$C$6:$C$9</c:f>
              <c:numCache>
                <c:formatCode>General</c:formatCode>
                <c:ptCount val="4"/>
                <c:pt idx="0">
                  <c:v>4075</c:v>
                </c:pt>
                <c:pt idx="1">
                  <c:v>495</c:v>
                </c:pt>
                <c:pt idx="2" formatCode="0">
                  <c:v>228.5</c:v>
                </c:pt>
                <c:pt idx="3" formatCode="0">
                  <c:v>0</c:v>
                </c:pt>
              </c:numCache>
            </c:numRef>
          </c:val>
          <c:extLst>
            <c:ext xmlns:c16="http://schemas.microsoft.com/office/drawing/2014/chart" uri="{C3380CC4-5D6E-409C-BE32-E72D297353CC}">
              <c16:uniqueId val="{00000009-FE6A-47B9-98FA-8099EDC633FC}"/>
            </c:ext>
          </c:extLst>
        </c:ser>
        <c:ser>
          <c:idx val="2"/>
          <c:order val="2"/>
          <c:tx>
            <c:strRef>
              <c:f>Sheet1!$D$5</c:f>
              <c:strCache>
                <c:ptCount val="1"/>
                <c:pt idx="0">
                  <c:v>90 days</c:v>
                </c:pt>
              </c:strCache>
            </c:strRef>
          </c:tx>
          <c:cat>
            <c:strRef>
              <c:f>Sheet1!$A$6:$A$9</c:f>
              <c:strCache>
                <c:ptCount val="4"/>
                <c:pt idx="0">
                  <c:v>Windows</c:v>
                </c:pt>
                <c:pt idx="1">
                  <c:v>Apple</c:v>
                </c:pt>
                <c:pt idx="2">
                  <c:v>Unmanaged Units</c:v>
                </c:pt>
                <c:pt idx="3">
                  <c:v>Terminals</c:v>
                </c:pt>
              </c:strCache>
            </c:strRef>
          </c:cat>
          <c:val>
            <c:numRef>
              <c:f>Sheet1!$D$6:$D$9</c:f>
            </c:numRef>
          </c:val>
          <c:extLst>
            <c:ext xmlns:c16="http://schemas.microsoft.com/office/drawing/2014/chart" uri="{C3380CC4-5D6E-409C-BE32-E72D297353CC}">
              <c16:uniqueId val="{0000000A-FE6A-47B9-98FA-8099EDC633FC}"/>
            </c:ext>
          </c:extLst>
        </c:ser>
        <c:ser>
          <c:idx val="3"/>
          <c:order val="3"/>
          <c:tx>
            <c:strRef>
              <c:f>Sheet1!$E$5</c:f>
              <c:strCache>
                <c:ptCount val="1"/>
                <c:pt idx="0">
                  <c:v>120 days</c:v>
                </c:pt>
              </c:strCache>
            </c:strRef>
          </c:tx>
          <c:cat>
            <c:strRef>
              <c:f>Sheet1!$A$6:$A$9</c:f>
              <c:strCache>
                <c:ptCount val="4"/>
                <c:pt idx="0">
                  <c:v>Windows</c:v>
                </c:pt>
                <c:pt idx="1">
                  <c:v>Apple</c:v>
                </c:pt>
                <c:pt idx="2">
                  <c:v>Unmanaged Units</c:v>
                </c:pt>
                <c:pt idx="3">
                  <c:v>Terminals</c:v>
                </c:pt>
              </c:strCache>
            </c:strRef>
          </c:cat>
          <c:val>
            <c:numRef>
              <c:f>Sheet1!$E$6:$E$9</c:f>
            </c:numRef>
          </c:val>
          <c:extLst>
            <c:ext xmlns:c16="http://schemas.microsoft.com/office/drawing/2014/chart" uri="{C3380CC4-5D6E-409C-BE32-E72D297353CC}">
              <c16:uniqueId val="{0000000B-FE6A-47B9-98FA-8099EDC633FC}"/>
            </c:ext>
          </c:extLst>
        </c:ser>
        <c:ser>
          <c:idx val="4"/>
          <c:order val="4"/>
          <c:tx>
            <c:strRef>
              <c:f>Sheet1!$F$5</c:f>
              <c:strCache>
                <c:ptCount val="1"/>
                <c:pt idx="0">
                  <c:v>150 days</c:v>
                </c:pt>
              </c:strCache>
            </c:strRef>
          </c:tx>
          <c:cat>
            <c:strRef>
              <c:f>Sheet1!$A$6:$A$9</c:f>
              <c:strCache>
                <c:ptCount val="4"/>
                <c:pt idx="0">
                  <c:v>Windows</c:v>
                </c:pt>
                <c:pt idx="1">
                  <c:v>Apple</c:v>
                </c:pt>
                <c:pt idx="2">
                  <c:v>Unmanaged Units</c:v>
                </c:pt>
                <c:pt idx="3">
                  <c:v>Terminals</c:v>
                </c:pt>
              </c:strCache>
            </c:strRef>
          </c:cat>
          <c:val>
            <c:numRef>
              <c:f>Sheet1!$F$6:$F$9</c:f>
            </c:numRef>
          </c:val>
          <c:extLst>
            <c:ext xmlns:c16="http://schemas.microsoft.com/office/drawing/2014/chart" uri="{C3380CC4-5D6E-409C-BE32-E72D297353CC}">
              <c16:uniqueId val="{0000000C-FE6A-47B9-98FA-8099EDC633FC}"/>
            </c:ext>
          </c:extLst>
        </c:ser>
        <c:ser>
          <c:idx val="5"/>
          <c:order val="5"/>
          <c:tx>
            <c:strRef>
              <c:f>Sheet1!$G$5</c:f>
              <c:strCache>
                <c:ptCount val="1"/>
                <c:pt idx="0">
                  <c:v>180 days</c:v>
                </c:pt>
              </c:strCache>
            </c:strRef>
          </c:tx>
          <c:cat>
            <c:strRef>
              <c:f>Sheet1!$A$6:$A$9</c:f>
              <c:strCache>
                <c:ptCount val="4"/>
                <c:pt idx="0">
                  <c:v>Windows</c:v>
                </c:pt>
                <c:pt idx="1">
                  <c:v>Apple</c:v>
                </c:pt>
                <c:pt idx="2">
                  <c:v>Unmanaged Units</c:v>
                </c:pt>
                <c:pt idx="3">
                  <c:v>Terminals</c:v>
                </c:pt>
              </c:strCache>
            </c:strRef>
          </c:cat>
          <c:val>
            <c:numRef>
              <c:f>Sheet1!$G$6:$G$9</c:f>
            </c:numRef>
          </c:val>
          <c:extLst>
            <c:ext xmlns:c16="http://schemas.microsoft.com/office/drawing/2014/chart" uri="{C3380CC4-5D6E-409C-BE32-E72D297353CC}">
              <c16:uniqueId val="{0000000D-FE6A-47B9-98FA-8099EDC633FC}"/>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t>% of Workstations</a:t>
            </a:r>
          </a:p>
        </c:rich>
      </c:tx>
      <c:layout>
        <c:manualLayout>
          <c:xMode val="edge"/>
          <c:yMode val="edge"/>
          <c:x val="0.33310411198600176"/>
          <c:y val="2.7777777777777776E-2"/>
        </c:manualLayout>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Sheet1!$B$5</c:f>
              <c:strCache>
                <c:ptCount val="1"/>
                <c:pt idx="0">
                  <c:v>30 days</c:v>
                </c:pt>
              </c:strCache>
            </c:strRef>
          </c:tx>
          <c:cat>
            <c:strRef>
              <c:f>Sheet1!$A$6:$A$9</c:f>
              <c:strCache>
                <c:ptCount val="4"/>
                <c:pt idx="0">
                  <c:v>Windows</c:v>
                </c:pt>
                <c:pt idx="1">
                  <c:v>Apple</c:v>
                </c:pt>
                <c:pt idx="2">
                  <c:v>Unmanaged Units</c:v>
                </c:pt>
                <c:pt idx="3">
                  <c:v>Terminals</c:v>
                </c:pt>
              </c:strCache>
            </c:strRef>
          </c:cat>
          <c:val>
            <c:numRef>
              <c:f>Sheet1!$B$6:$B$8</c:f>
            </c:numRef>
          </c:val>
          <c:extLst>
            <c:ext xmlns:c16="http://schemas.microsoft.com/office/drawing/2014/chart" uri="{C3380CC4-5D6E-409C-BE32-E72D297353CC}">
              <c16:uniqueId val="{00000000-3BB4-408D-ABD7-8250B1C8210B}"/>
            </c:ext>
          </c:extLst>
        </c:ser>
        <c:ser>
          <c:idx val="1"/>
          <c:order val="1"/>
          <c:tx>
            <c:strRef>
              <c:f>Sheet1!$C$5</c:f>
              <c:strCache>
                <c:ptCount val="1"/>
                <c:pt idx="0">
                  <c:v># of Computers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2-3BB4-408D-ABD7-8250B1C8210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4-3BB4-408D-ABD7-8250B1C8210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6-3BB4-408D-ABD7-8250B1C8210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8-3BB4-408D-ABD7-8250B1C8210B}"/>
              </c:ext>
            </c:extLst>
          </c:dPt>
          <c:dLbls>
            <c:dLbl>
              <c:idx val="0"/>
              <c:tx>
                <c:rich>
                  <a:bodyPr/>
                  <a:lstStyle/>
                  <a:p>
                    <a:fld id="{1A990348-9341-4733-84CA-2654EF1E8FB9}" type="PERCENTAGE">
                      <a:rPr lang="en-US" sz="1800" b="1" baseline="0" smtClean="0"/>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B4-408D-ABD7-8250B1C8210B}"/>
                </c:ext>
              </c:extLst>
            </c:dLbl>
            <c:dLbl>
              <c:idx val="1"/>
              <c:tx>
                <c:rich>
                  <a:bodyPr/>
                  <a:lstStyle/>
                  <a:p>
                    <a:fld id="{950DE67E-D45F-44BA-86BA-AD54D1C5D373}" type="PERCENTAGE">
                      <a:rPr lang="en-US" sz="1800" b="1" baseline="0" smtClean="0"/>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BB4-408D-ABD7-8250B1C8210B}"/>
                </c:ext>
              </c:extLst>
            </c:dLbl>
            <c:dLbl>
              <c:idx val="2"/>
              <c:delete val="1"/>
              <c:extLst>
                <c:ext xmlns:c15="http://schemas.microsoft.com/office/drawing/2012/chart" uri="{CE6537A1-D6FC-4f65-9D91-7224C49458BB}"/>
                <c:ext xmlns:c16="http://schemas.microsoft.com/office/drawing/2014/chart" uri="{C3380CC4-5D6E-409C-BE32-E72D297353CC}">
                  <c16:uniqueId val="{00000006-3BB4-408D-ABD7-8250B1C8210B}"/>
                </c:ext>
              </c:extLst>
            </c:dLbl>
            <c:dLbl>
              <c:idx val="3"/>
              <c:tx>
                <c:rich>
                  <a:bodyPr/>
                  <a:lstStyle/>
                  <a:p>
                    <a:fld id="{559F458E-EBCA-41E8-A57A-83C1D5ADA5F5}" type="PERCENTAGE">
                      <a:rPr lang="en-US" sz="1800" b="1"/>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BB4-408D-ABD7-8250B1C8210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0"/>
            <c:extLst>
              <c:ext xmlns:c15="http://schemas.microsoft.com/office/drawing/2012/chart" uri="{CE6537A1-D6FC-4f65-9D91-7224C49458BB}"/>
            </c:extLst>
          </c:dLbls>
          <c:cat>
            <c:strRef>
              <c:f>Sheet1!$A$6:$A$9</c:f>
              <c:strCache>
                <c:ptCount val="4"/>
                <c:pt idx="0">
                  <c:v>Windows</c:v>
                </c:pt>
                <c:pt idx="1">
                  <c:v>Apple</c:v>
                </c:pt>
                <c:pt idx="2">
                  <c:v>Unmanaged Units</c:v>
                </c:pt>
                <c:pt idx="3">
                  <c:v>Terminals</c:v>
                </c:pt>
              </c:strCache>
            </c:strRef>
          </c:cat>
          <c:val>
            <c:numRef>
              <c:f>Sheet1!$C$6:$C$9</c:f>
              <c:numCache>
                <c:formatCode>General</c:formatCode>
                <c:ptCount val="4"/>
                <c:pt idx="0">
                  <c:v>1700</c:v>
                </c:pt>
                <c:pt idx="1">
                  <c:v>100</c:v>
                </c:pt>
                <c:pt idx="2" formatCode="0">
                  <c:v>0</c:v>
                </c:pt>
                <c:pt idx="3" formatCode="0">
                  <c:v>1000</c:v>
                </c:pt>
              </c:numCache>
            </c:numRef>
          </c:val>
          <c:extLst>
            <c:ext xmlns:c16="http://schemas.microsoft.com/office/drawing/2014/chart" uri="{C3380CC4-5D6E-409C-BE32-E72D297353CC}">
              <c16:uniqueId val="{00000009-3BB4-408D-ABD7-8250B1C8210B}"/>
            </c:ext>
          </c:extLst>
        </c:ser>
        <c:ser>
          <c:idx val="2"/>
          <c:order val="2"/>
          <c:tx>
            <c:strRef>
              <c:f>Sheet1!$D$5</c:f>
              <c:strCache>
                <c:ptCount val="1"/>
                <c:pt idx="0">
                  <c:v>90 days</c:v>
                </c:pt>
              </c:strCache>
            </c:strRef>
          </c:tx>
          <c:cat>
            <c:strRef>
              <c:f>Sheet1!$A$6:$A$9</c:f>
              <c:strCache>
                <c:ptCount val="4"/>
                <c:pt idx="0">
                  <c:v>Windows</c:v>
                </c:pt>
                <c:pt idx="1">
                  <c:v>Apple</c:v>
                </c:pt>
                <c:pt idx="2">
                  <c:v>Unmanaged Units</c:v>
                </c:pt>
                <c:pt idx="3">
                  <c:v>Terminals</c:v>
                </c:pt>
              </c:strCache>
            </c:strRef>
          </c:cat>
          <c:val>
            <c:numRef>
              <c:f>Sheet1!$D$6:$D$9</c:f>
            </c:numRef>
          </c:val>
          <c:extLst>
            <c:ext xmlns:c16="http://schemas.microsoft.com/office/drawing/2014/chart" uri="{C3380CC4-5D6E-409C-BE32-E72D297353CC}">
              <c16:uniqueId val="{0000000A-3BB4-408D-ABD7-8250B1C8210B}"/>
            </c:ext>
          </c:extLst>
        </c:ser>
        <c:ser>
          <c:idx val="3"/>
          <c:order val="3"/>
          <c:tx>
            <c:strRef>
              <c:f>Sheet1!$E$5</c:f>
              <c:strCache>
                <c:ptCount val="1"/>
                <c:pt idx="0">
                  <c:v>120 days</c:v>
                </c:pt>
              </c:strCache>
            </c:strRef>
          </c:tx>
          <c:cat>
            <c:strRef>
              <c:f>Sheet1!$A$6:$A$9</c:f>
              <c:strCache>
                <c:ptCount val="4"/>
                <c:pt idx="0">
                  <c:v>Windows</c:v>
                </c:pt>
                <c:pt idx="1">
                  <c:v>Apple</c:v>
                </c:pt>
                <c:pt idx="2">
                  <c:v>Unmanaged Units</c:v>
                </c:pt>
                <c:pt idx="3">
                  <c:v>Terminals</c:v>
                </c:pt>
              </c:strCache>
            </c:strRef>
          </c:cat>
          <c:val>
            <c:numRef>
              <c:f>Sheet1!$E$6:$E$9</c:f>
            </c:numRef>
          </c:val>
          <c:extLst>
            <c:ext xmlns:c16="http://schemas.microsoft.com/office/drawing/2014/chart" uri="{C3380CC4-5D6E-409C-BE32-E72D297353CC}">
              <c16:uniqueId val="{0000000B-3BB4-408D-ABD7-8250B1C8210B}"/>
            </c:ext>
          </c:extLst>
        </c:ser>
        <c:ser>
          <c:idx val="4"/>
          <c:order val="4"/>
          <c:tx>
            <c:strRef>
              <c:f>Sheet1!$F$5</c:f>
              <c:strCache>
                <c:ptCount val="1"/>
                <c:pt idx="0">
                  <c:v>150 days</c:v>
                </c:pt>
              </c:strCache>
            </c:strRef>
          </c:tx>
          <c:cat>
            <c:strRef>
              <c:f>Sheet1!$A$6:$A$9</c:f>
              <c:strCache>
                <c:ptCount val="4"/>
                <c:pt idx="0">
                  <c:v>Windows</c:v>
                </c:pt>
                <c:pt idx="1">
                  <c:v>Apple</c:v>
                </c:pt>
                <c:pt idx="2">
                  <c:v>Unmanaged Units</c:v>
                </c:pt>
                <c:pt idx="3">
                  <c:v>Terminals</c:v>
                </c:pt>
              </c:strCache>
            </c:strRef>
          </c:cat>
          <c:val>
            <c:numRef>
              <c:f>Sheet1!$F$6:$F$9</c:f>
            </c:numRef>
          </c:val>
          <c:extLst>
            <c:ext xmlns:c16="http://schemas.microsoft.com/office/drawing/2014/chart" uri="{C3380CC4-5D6E-409C-BE32-E72D297353CC}">
              <c16:uniqueId val="{0000000C-3BB4-408D-ABD7-8250B1C8210B}"/>
            </c:ext>
          </c:extLst>
        </c:ser>
        <c:ser>
          <c:idx val="5"/>
          <c:order val="5"/>
          <c:tx>
            <c:strRef>
              <c:f>Sheet1!$G$5</c:f>
              <c:strCache>
                <c:ptCount val="1"/>
                <c:pt idx="0">
                  <c:v>180 days</c:v>
                </c:pt>
              </c:strCache>
            </c:strRef>
          </c:tx>
          <c:cat>
            <c:strRef>
              <c:f>Sheet1!$A$6:$A$9</c:f>
              <c:strCache>
                <c:ptCount val="4"/>
                <c:pt idx="0">
                  <c:v>Windows</c:v>
                </c:pt>
                <c:pt idx="1">
                  <c:v>Apple</c:v>
                </c:pt>
                <c:pt idx="2">
                  <c:v>Unmanaged Units</c:v>
                </c:pt>
                <c:pt idx="3">
                  <c:v>Terminals</c:v>
                </c:pt>
              </c:strCache>
            </c:strRef>
          </c:cat>
          <c:val>
            <c:numRef>
              <c:f>Sheet1!$G$6:$G$9</c:f>
            </c:numRef>
          </c:val>
          <c:extLst>
            <c:ext xmlns:c16="http://schemas.microsoft.com/office/drawing/2014/chart" uri="{C3380CC4-5D6E-409C-BE32-E72D297353CC}">
              <c16:uniqueId val="{0000000D-3BB4-408D-ABD7-8250B1C8210B}"/>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2400" b="1" i="0" baseline="0" dirty="0" smtClean="0">
                <a:solidFill>
                  <a:srgbClr val="002060"/>
                </a:solidFill>
              </a:rPr>
              <a:t>Tech Desk First </a:t>
            </a:r>
            <a:r>
              <a:rPr lang="en-US" sz="2400" b="1" i="0" baseline="0" dirty="0">
                <a:solidFill>
                  <a:srgbClr val="002060"/>
                </a:solidFill>
              </a:rPr>
              <a:t>Call Resolution</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Sheet1!$G$1</c:f>
              <c:strCache>
                <c:ptCount val="1"/>
                <c:pt idx="0">
                  <c:v>FCR</c:v>
                </c:pt>
              </c:strCache>
            </c:strRef>
          </c:tx>
          <c:spPr>
            <a:ln w="28575" cap="rnd">
              <a:solidFill>
                <a:schemeClr val="accent1"/>
              </a:solidFill>
              <a:round/>
            </a:ln>
            <a:effectLst/>
          </c:spPr>
          <c:marker>
            <c:symbol val="none"/>
          </c:marker>
          <c:cat>
            <c:numRef>
              <c:f>Sheet1!$F$2:$F$65</c:f>
              <c:numCache>
                <c:formatCode>m/d/yy;@</c:formatCode>
                <c:ptCount val="64"/>
                <c:pt idx="0">
                  <c:v>40755</c:v>
                </c:pt>
                <c:pt idx="1">
                  <c:v>40786</c:v>
                </c:pt>
                <c:pt idx="2">
                  <c:v>40816</c:v>
                </c:pt>
                <c:pt idx="3">
                  <c:v>40847</c:v>
                </c:pt>
                <c:pt idx="4">
                  <c:v>40877</c:v>
                </c:pt>
                <c:pt idx="5">
                  <c:v>40908</c:v>
                </c:pt>
                <c:pt idx="6">
                  <c:v>40939</c:v>
                </c:pt>
                <c:pt idx="7">
                  <c:v>40968</c:v>
                </c:pt>
                <c:pt idx="8">
                  <c:v>40999</c:v>
                </c:pt>
                <c:pt idx="9">
                  <c:v>41029</c:v>
                </c:pt>
                <c:pt idx="10">
                  <c:v>41060</c:v>
                </c:pt>
                <c:pt idx="11">
                  <c:v>41090</c:v>
                </c:pt>
                <c:pt idx="12">
                  <c:v>41121</c:v>
                </c:pt>
                <c:pt idx="13">
                  <c:v>41152</c:v>
                </c:pt>
                <c:pt idx="14">
                  <c:v>41182</c:v>
                </c:pt>
                <c:pt idx="15">
                  <c:v>41213</c:v>
                </c:pt>
                <c:pt idx="16">
                  <c:v>41243</c:v>
                </c:pt>
                <c:pt idx="17">
                  <c:v>41274</c:v>
                </c:pt>
                <c:pt idx="18">
                  <c:v>41305</c:v>
                </c:pt>
                <c:pt idx="19">
                  <c:v>41333</c:v>
                </c:pt>
                <c:pt idx="20">
                  <c:v>41364</c:v>
                </c:pt>
                <c:pt idx="21">
                  <c:v>41394</c:v>
                </c:pt>
                <c:pt idx="22">
                  <c:v>41425</c:v>
                </c:pt>
                <c:pt idx="23">
                  <c:v>41455</c:v>
                </c:pt>
                <c:pt idx="24">
                  <c:v>41486</c:v>
                </c:pt>
                <c:pt idx="25">
                  <c:v>41517</c:v>
                </c:pt>
                <c:pt idx="26">
                  <c:v>41547</c:v>
                </c:pt>
                <c:pt idx="27">
                  <c:v>41578</c:v>
                </c:pt>
                <c:pt idx="28">
                  <c:v>41608</c:v>
                </c:pt>
                <c:pt idx="29">
                  <c:v>41639</c:v>
                </c:pt>
                <c:pt idx="30">
                  <c:v>41670</c:v>
                </c:pt>
                <c:pt idx="31">
                  <c:v>41698</c:v>
                </c:pt>
                <c:pt idx="32">
                  <c:v>41729</c:v>
                </c:pt>
                <c:pt idx="33">
                  <c:v>41759</c:v>
                </c:pt>
                <c:pt idx="34">
                  <c:v>41790</c:v>
                </c:pt>
                <c:pt idx="35">
                  <c:v>41820</c:v>
                </c:pt>
                <c:pt idx="36">
                  <c:v>41851</c:v>
                </c:pt>
                <c:pt idx="37">
                  <c:v>41882</c:v>
                </c:pt>
                <c:pt idx="38">
                  <c:v>41912</c:v>
                </c:pt>
                <c:pt idx="39">
                  <c:v>41943</c:v>
                </c:pt>
                <c:pt idx="40">
                  <c:v>41973</c:v>
                </c:pt>
                <c:pt idx="41">
                  <c:v>42004</c:v>
                </c:pt>
                <c:pt idx="42">
                  <c:v>42035</c:v>
                </c:pt>
                <c:pt idx="43">
                  <c:v>42063</c:v>
                </c:pt>
                <c:pt idx="44">
                  <c:v>42094</c:v>
                </c:pt>
                <c:pt idx="45">
                  <c:v>42124</c:v>
                </c:pt>
                <c:pt idx="46">
                  <c:v>42155</c:v>
                </c:pt>
                <c:pt idx="47">
                  <c:v>42185</c:v>
                </c:pt>
                <c:pt idx="48">
                  <c:v>42216</c:v>
                </c:pt>
                <c:pt idx="49">
                  <c:v>42247</c:v>
                </c:pt>
                <c:pt idx="50">
                  <c:v>42277</c:v>
                </c:pt>
                <c:pt idx="51">
                  <c:v>42308</c:v>
                </c:pt>
                <c:pt idx="52">
                  <c:v>42338</c:v>
                </c:pt>
                <c:pt idx="53">
                  <c:v>42369</c:v>
                </c:pt>
                <c:pt idx="54">
                  <c:v>42400</c:v>
                </c:pt>
                <c:pt idx="55">
                  <c:v>42429</c:v>
                </c:pt>
                <c:pt idx="56">
                  <c:v>42460</c:v>
                </c:pt>
                <c:pt idx="57">
                  <c:v>42490</c:v>
                </c:pt>
                <c:pt idx="58">
                  <c:v>42521</c:v>
                </c:pt>
                <c:pt idx="59">
                  <c:v>42551</c:v>
                </c:pt>
                <c:pt idx="60">
                  <c:v>42582</c:v>
                </c:pt>
                <c:pt idx="61">
                  <c:v>42613</c:v>
                </c:pt>
                <c:pt idx="62">
                  <c:v>42643</c:v>
                </c:pt>
                <c:pt idx="63">
                  <c:v>42674</c:v>
                </c:pt>
              </c:numCache>
            </c:numRef>
          </c:cat>
          <c:val>
            <c:numRef>
              <c:f>Sheet1!$G$2:$G$65</c:f>
              <c:numCache>
                <c:formatCode>0.00%</c:formatCode>
                <c:ptCount val="64"/>
                <c:pt idx="0">
                  <c:v>6.6199999999999995E-2</c:v>
                </c:pt>
                <c:pt idx="1">
                  <c:v>0.14249999999999999</c:v>
                </c:pt>
                <c:pt idx="2">
                  <c:v>3.4000000000000002E-2</c:v>
                </c:pt>
                <c:pt idx="3">
                  <c:v>2.6599999999999999E-2</c:v>
                </c:pt>
                <c:pt idx="4">
                  <c:v>1.21E-2</c:v>
                </c:pt>
                <c:pt idx="5">
                  <c:v>8.3999999999999995E-3</c:v>
                </c:pt>
                <c:pt idx="6">
                  <c:v>9.3899999999999997E-2</c:v>
                </c:pt>
                <c:pt idx="7">
                  <c:v>4.9799999999999997E-2</c:v>
                </c:pt>
                <c:pt idx="8">
                  <c:v>1.8499999999999999E-2</c:v>
                </c:pt>
                <c:pt idx="9">
                  <c:v>6.4000000000000001E-2</c:v>
                </c:pt>
                <c:pt idx="10">
                  <c:v>0.10390000000000001</c:v>
                </c:pt>
                <c:pt idx="11">
                  <c:v>7.0000000000000007E-2</c:v>
                </c:pt>
                <c:pt idx="12">
                  <c:v>8.3099999999999993E-2</c:v>
                </c:pt>
                <c:pt idx="13">
                  <c:v>7.5999999999999998E-2</c:v>
                </c:pt>
                <c:pt idx="14">
                  <c:v>1.37E-2</c:v>
                </c:pt>
                <c:pt idx="15">
                  <c:v>0.20960000000000001</c:v>
                </c:pt>
                <c:pt idx="16">
                  <c:v>0.48049999999999998</c:v>
                </c:pt>
                <c:pt idx="17">
                  <c:v>0.46479999999999999</c:v>
                </c:pt>
                <c:pt idx="18">
                  <c:v>0.60729999999999995</c:v>
                </c:pt>
                <c:pt idx="19">
                  <c:v>0.58729999999999993</c:v>
                </c:pt>
                <c:pt idx="20">
                  <c:v>0.63560000000000005</c:v>
                </c:pt>
                <c:pt idx="21">
                  <c:v>0.68629999999999991</c:v>
                </c:pt>
                <c:pt idx="22">
                  <c:v>0.70840000000000003</c:v>
                </c:pt>
                <c:pt idx="23">
                  <c:v>0.60389999999999999</c:v>
                </c:pt>
                <c:pt idx="24">
                  <c:v>0.65</c:v>
                </c:pt>
                <c:pt idx="25">
                  <c:v>0.74239999999999995</c:v>
                </c:pt>
                <c:pt idx="26">
                  <c:v>0.66409999999999991</c:v>
                </c:pt>
                <c:pt idx="27">
                  <c:v>0.6512</c:v>
                </c:pt>
                <c:pt idx="28">
                  <c:v>0.78489999999999993</c:v>
                </c:pt>
                <c:pt idx="29">
                  <c:v>0.82129999999999992</c:v>
                </c:pt>
                <c:pt idx="30">
                  <c:v>0.82609999999999995</c:v>
                </c:pt>
                <c:pt idx="31">
                  <c:v>0.78310000000000002</c:v>
                </c:pt>
                <c:pt idx="32">
                  <c:v>0.72209999999999996</c:v>
                </c:pt>
                <c:pt idx="33">
                  <c:v>0.80709999999999993</c:v>
                </c:pt>
                <c:pt idx="34">
                  <c:v>0.78599999999999992</c:v>
                </c:pt>
                <c:pt idx="35">
                  <c:v>0.81879999999999997</c:v>
                </c:pt>
                <c:pt idx="36">
                  <c:v>0.73010000000000008</c:v>
                </c:pt>
                <c:pt idx="37">
                  <c:v>0.78749999999999998</c:v>
                </c:pt>
                <c:pt idx="38">
                  <c:v>0.62840000000000007</c:v>
                </c:pt>
                <c:pt idx="39">
                  <c:v>0.6409999999999999</c:v>
                </c:pt>
                <c:pt idx="40">
                  <c:v>0.60319999999999996</c:v>
                </c:pt>
                <c:pt idx="41">
                  <c:v>0.75470000000000004</c:v>
                </c:pt>
                <c:pt idx="42">
                  <c:v>0.78400000000000003</c:v>
                </c:pt>
                <c:pt idx="43">
                  <c:v>0.69799999999999995</c:v>
                </c:pt>
                <c:pt idx="44">
                  <c:v>0.71160000000000001</c:v>
                </c:pt>
                <c:pt idx="45">
                  <c:v>0.72989999999999999</c:v>
                </c:pt>
                <c:pt idx="46">
                  <c:v>0.71069999999999989</c:v>
                </c:pt>
                <c:pt idx="47">
                  <c:v>0.747</c:v>
                </c:pt>
                <c:pt idx="48">
                  <c:v>0.74029999999999996</c:v>
                </c:pt>
                <c:pt idx="49">
                  <c:v>0.85140000000000005</c:v>
                </c:pt>
                <c:pt idx="50">
                  <c:v>0.66980000000000006</c:v>
                </c:pt>
                <c:pt idx="51">
                  <c:v>0.64080000000000004</c:v>
                </c:pt>
                <c:pt idx="52">
                  <c:v>0.67159999999999997</c:v>
                </c:pt>
                <c:pt idx="53">
                  <c:v>0.71569999999999989</c:v>
                </c:pt>
                <c:pt idx="54">
                  <c:v>0.80200000000000005</c:v>
                </c:pt>
                <c:pt idx="55">
                  <c:v>0.64540000000000008</c:v>
                </c:pt>
                <c:pt idx="56">
                  <c:v>0.69750000000000001</c:v>
                </c:pt>
                <c:pt idx="57">
                  <c:v>0.75519999999999998</c:v>
                </c:pt>
                <c:pt idx="58">
                  <c:v>0.58840000000000003</c:v>
                </c:pt>
                <c:pt idx="59">
                  <c:v>0.66839999999999999</c:v>
                </c:pt>
                <c:pt idx="60">
                  <c:v>0.81409999999999993</c:v>
                </c:pt>
                <c:pt idx="61">
                  <c:v>0.73430000000000006</c:v>
                </c:pt>
                <c:pt idx="62">
                  <c:v>0.67370000000000008</c:v>
                </c:pt>
                <c:pt idx="63">
                  <c:v>0.6905</c:v>
                </c:pt>
              </c:numCache>
            </c:numRef>
          </c:val>
          <c:smooth val="0"/>
          <c:extLst>
            <c:ext xmlns:c16="http://schemas.microsoft.com/office/drawing/2014/chart" uri="{C3380CC4-5D6E-409C-BE32-E72D297353CC}">
              <c16:uniqueId val="{00000000-8006-48D2-99EF-9CB6F879392F}"/>
            </c:ext>
          </c:extLst>
        </c:ser>
        <c:ser>
          <c:idx val="1"/>
          <c:order val="1"/>
          <c:tx>
            <c:strRef>
              <c:f>Sheet1!$H$1</c:f>
              <c:strCache>
                <c:ptCount val="1"/>
              </c:strCache>
            </c:strRef>
          </c:tx>
          <c:spPr>
            <a:ln w="28575" cap="rnd">
              <a:solidFill>
                <a:schemeClr val="accent2"/>
              </a:solidFill>
              <a:round/>
            </a:ln>
            <a:effectLst/>
          </c:spPr>
          <c:marker>
            <c:symbol val="none"/>
          </c:marker>
          <c:cat>
            <c:numRef>
              <c:f>Sheet1!$F$2:$F$65</c:f>
              <c:numCache>
                <c:formatCode>m/d/yy;@</c:formatCode>
                <c:ptCount val="64"/>
                <c:pt idx="0">
                  <c:v>40755</c:v>
                </c:pt>
                <c:pt idx="1">
                  <c:v>40786</c:v>
                </c:pt>
                <c:pt idx="2">
                  <c:v>40816</c:v>
                </c:pt>
                <c:pt idx="3">
                  <c:v>40847</c:v>
                </c:pt>
                <c:pt idx="4">
                  <c:v>40877</c:v>
                </c:pt>
                <c:pt idx="5">
                  <c:v>40908</c:v>
                </c:pt>
                <c:pt idx="6">
                  <c:v>40939</c:v>
                </c:pt>
                <c:pt idx="7">
                  <c:v>40968</c:v>
                </c:pt>
                <c:pt idx="8">
                  <c:v>40999</c:v>
                </c:pt>
                <c:pt idx="9">
                  <c:v>41029</c:v>
                </c:pt>
                <c:pt idx="10">
                  <c:v>41060</c:v>
                </c:pt>
                <c:pt idx="11">
                  <c:v>41090</c:v>
                </c:pt>
                <c:pt idx="12">
                  <c:v>41121</c:v>
                </c:pt>
                <c:pt idx="13">
                  <c:v>41152</c:v>
                </c:pt>
                <c:pt idx="14">
                  <c:v>41182</c:v>
                </c:pt>
                <c:pt idx="15">
                  <c:v>41213</c:v>
                </c:pt>
                <c:pt idx="16">
                  <c:v>41243</c:v>
                </c:pt>
                <c:pt idx="17">
                  <c:v>41274</c:v>
                </c:pt>
                <c:pt idx="18">
                  <c:v>41305</c:v>
                </c:pt>
                <c:pt idx="19">
                  <c:v>41333</c:v>
                </c:pt>
                <c:pt idx="20">
                  <c:v>41364</c:v>
                </c:pt>
                <c:pt idx="21">
                  <c:v>41394</c:v>
                </c:pt>
                <c:pt idx="22">
                  <c:v>41425</c:v>
                </c:pt>
                <c:pt idx="23">
                  <c:v>41455</c:v>
                </c:pt>
                <c:pt idx="24">
                  <c:v>41486</c:v>
                </c:pt>
                <c:pt idx="25">
                  <c:v>41517</c:v>
                </c:pt>
                <c:pt idx="26">
                  <c:v>41547</c:v>
                </c:pt>
                <c:pt idx="27">
                  <c:v>41578</c:v>
                </c:pt>
                <c:pt idx="28">
                  <c:v>41608</c:v>
                </c:pt>
                <c:pt idx="29">
                  <c:v>41639</c:v>
                </c:pt>
                <c:pt idx="30">
                  <c:v>41670</c:v>
                </c:pt>
                <c:pt idx="31">
                  <c:v>41698</c:v>
                </c:pt>
                <c:pt idx="32">
                  <c:v>41729</c:v>
                </c:pt>
                <c:pt idx="33">
                  <c:v>41759</c:v>
                </c:pt>
                <c:pt idx="34">
                  <c:v>41790</c:v>
                </c:pt>
                <c:pt idx="35">
                  <c:v>41820</c:v>
                </c:pt>
                <c:pt idx="36">
                  <c:v>41851</c:v>
                </c:pt>
                <c:pt idx="37">
                  <c:v>41882</c:v>
                </c:pt>
                <c:pt idx="38">
                  <c:v>41912</c:v>
                </c:pt>
                <c:pt idx="39">
                  <c:v>41943</c:v>
                </c:pt>
                <c:pt idx="40">
                  <c:v>41973</c:v>
                </c:pt>
                <c:pt idx="41">
                  <c:v>42004</c:v>
                </c:pt>
                <c:pt idx="42">
                  <c:v>42035</c:v>
                </c:pt>
                <c:pt idx="43">
                  <c:v>42063</c:v>
                </c:pt>
                <c:pt idx="44">
                  <c:v>42094</c:v>
                </c:pt>
                <c:pt idx="45">
                  <c:v>42124</c:v>
                </c:pt>
                <c:pt idx="46">
                  <c:v>42155</c:v>
                </c:pt>
                <c:pt idx="47">
                  <c:v>42185</c:v>
                </c:pt>
                <c:pt idx="48">
                  <c:v>42216</c:v>
                </c:pt>
                <c:pt idx="49">
                  <c:v>42247</c:v>
                </c:pt>
                <c:pt idx="50">
                  <c:v>42277</c:v>
                </c:pt>
                <c:pt idx="51">
                  <c:v>42308</c:v>
                </c:pt>
                <c:pt idx="52">
                  <c:v>42338</c:v>
                </c:pt>
                <c:pt idx="53">
                  <c:v>42369</c:v>
                </c:pt>
                <c:pt idx="54">
                  <c:v>42400</c:v>
                </c:pt>
                <c:pt idx="55">
                  <c:v>42429</c:v>
                </c:pt>
                <c:pt idx="56">
                  <c:v>42460</c:v>
                </c:pt>
                <c:pt idx="57">
                  <c:v>42490</c:v>
                </c:pt>
                <c:pt idx="58">
                  <c:v>42521</c:v>
                </c:pt>
                <c:pt idx="59">
                  <c:v>42551</c:v>
                </c:pt>
                <c:pt idx="60">
                  <c:v>42582</c:v>
                </c:pt>
                <c:pt idx="61">
                  <c:v>42613</c:v>
                </c:pt>
                <c:pt idx="62">
                  <c:v>42643</c:v>
                </c:pt>
                <c:pt idx="63">
                  <c:v>42674</c:v>
                </c:pt>
              </c:numCache>
            </c:numRef>
          </c:cat>
          <c:val>
            <c:numRef>
              <c:f>Sheet1!$H$2:$H$65</c:f>
              <c:numCache>
                <c:formatCode>General</c:formatCode>
                <c:ptCount val="64"/>
              </c:numCache>
            </c:numRef>
          </c:val>
          <c:smooth val="0"/>
          <c:extLst>
            <c:ext xmlns:c16="http://schemas.microsoft.com/office/drawing/2014/chart" uri="{C3380CC4-5D6E-409C-BE32-E72D297353CC}">
              <c16:uniqueId val="{00000001-8006-48D2-99EF-9CB6F879392F}"/>
            </c:ext>
          </c:extLst>
        </c:ser>
        <c:ser>
          <c:idx val="2"/>
          <c:order val="2"/>
          <c:tx>
            <c:strRef>
              <c:f>Sheet1!$I$1</c:f>
              <c:strCache>
                <c:ptCount val="1"/>
                <c:pt idx="0">
                  <c:v>Goal</c:v>
                </c:pt>
              </c:strCache>
            </c:strRef>
          </c:tx>
          <c:spPr>
            <a:ln w="28575" cap="rnd">
              <a:solidFill>
                <a:srgbClr val="FF0000"/>
              </a:solidFill>
              <a:round/>
            </a:ln>
            <a:effectLst/>
          </c:spPr>
          <c:marker>
            <c:symbol val="none"/>
          </c:marker>
          <c:cat>
            <c:numRef>
              <c:f>Sheet1!$F$2:$F$65</c:f>
              <c:numCache>
                <c:formatCode>m/d/yy;@</c:formatCode>
                <c:ptCount val="64"/>
                <c:pt idx="0">
                  <c:v>40755</c:v>
                </c:pt>
                <c:pt idx="1">
                  <c:v>40786</c:v>
                </c:pt>
                <c:pt idx="2">
                  <c:v>40816</c:v>
                </c:pt>
                <c:pt idx="3">
                  <c:v>40847</c:v>
                </c:pt>
                <c:pt idx="4">
                  <c:v>40877</c:v>
                </c:pt>
                <c:pt idx="5">
                  <c:v>40908</c:v>
                </c:pt>
                <c:pt idx="6">
                  <c:v>40939</c:v>
                </c:pt>
                <c:pt idx="7">
                  <c:v>40968</c:v>
                </c:pt>
                <c:pt idx="8">
                  <c:v>40999</c:v>
                </c:pt>
                <c:pt idx="9">
                  <c:v>41029</c:v>
                </c:pt>
                <c:pt idx="10">
                  <c:v>41060</c:v>
                </c:pt>
                <c:pt idx="11">
                  <c:v>41090</c:v>
                </c:pt>
                <c:pt idx="12">
                  <c:v>41121</c:v>
                </c:pt>
                <c:pt idx="13">
                  <c:v>41152</c:v>
                </c:pt>
                <c:pt idx="14">
                  <c:v>41182</c:v>
                </c:pt>
                <c:pt idx="15">
                  <c:v>41213</c:v>
                </c:pt>
                <c:pt idx="16">
                  <c:v>41243</c:v>
                </c:pt>
                <c:pt idx="17">
                  <c:v>41274</c:v>
                </c:pt>
                <c:pt idx="18">
                  <c:v>41305</c:v>
                </c:pt>
                <c:pt idx="19">
                  <c:v>41333</c:v>
                </c:pt>
                <c:pt idx="20">
                  <c:v>41364</c:v>
                </c:pt>
                <c:pt idx="21">
                  <c:v>41394</c:v>
                </c:pt>
                <c:pt idx="22">
                  <c:v>41425</c:v>
                </c:pt>
                <c:pt idx="23">
                  <c:v>41455</c:v>
                </c:pt>
                <c:pt idx="24">
                  <c:v>41486</c:v>
                </c:pt>
                <c:pt idx="25">
                  <c:v>41517</c:v>
                </c:pt>
                <c:pt idx="26">
                  <c:v>41547</c:v>
                </c:pt>
                <c:pt idx="27">
                  <c:v>41578</c:v>
                </c:pt>
                <c:pt idx="28">
                  <c:v>41608</c:v>
                </c:pt>
                <c:pt idx="29">
                  <c:v>41639</c:v>
                </c:pt>
                <c:pt idx="30">
                  <c:v>41670</c:v>
                </c:pt>
                <c:pt idx="31">
                  <c:v>41698</c:v>
                </c:pt>
                <c:pt idx="32">
                  <c:v>41729</c:v>
                </c:pt>
                <c:pt idx="33">
                  <c:v>41759</c:v>
                </c:pt>
                <c:pt idx="34">
                  <c:v>41790</c:v>
                </c:pt>
                <c:pt idx="35">
                  <c:v>41820</c:v>
                </c:pt>
                <c:pt idx="36">
                  <c:v>41851</c:v>
                </c:pt>
                <c:pt idx="37">
                  <c:v>41882</c:v>
                </c:pt>
                <c:pt idx="38">
                  <c:v>41912</c:v>
                </c:pt>
                <c:pt idx="39">
                  <c:v>41943</c:v>
                </c:pt>
                <c:pt idx="40">
                  <c:v>41973</c:v>
                </c:pt>
                <c:pt idx="41">
                  <c:v>42004</c:v>
                </c:pt>
                <c:pt idx="42">
                  <c:v>42035</c:v>
                </c:pt>
                <c:pt idx="43">
                  <c:v>42063</c:v>
                </c:pt>
                <c:pt idx="44">
                  <c:v>42094</c:v>
                </c:pt>
                <c:pt idx="45">
                  <c:v>42124</c:v>
                </c:pt>
                <c:pt idx="46">
                  <c:v>42155</c:v>
                </c:pt>
                <c:pt idx="47">
                  <c:v>42185</c:v>
                </c:pt>
                <c:pt idx="48">
                  <c:v>42216</c:v>
                </c:pt>
                <c:pt idx="49">
                  <c:v>42247</c:v>
                </c:pt>
                <c:pt idx="50">
                  <c:v>42277</c:v>
                </c:pt>
                <c:pt idx="51">
                  <c:v>42308</c:v>
                </c:pt>
                <c:pt idx="52">
                  <c:v>42338</c:v>
                </c:pt>
                <c:pt idx="53">
                  <c:v>42369</c:v>
                </c:pt>
                <c:pt idx="54">
                  <c:v>42400</c:v>
                </c:pt>
                <c:pt idx="55">
                  <c:v>42429</c:v>
                </c:pt>
                <c:pt idx="56">
                  <c:v>42460</c:v>
                </c:pt>
                <c:pt idx="57">
                  <c:v>42490</c:v>
                </c:pt>
                <c:pt idx="58">
                  <c:v>42521</c:v>
                </c:pt>
                <c:pt idx="59">
                  <c:v>42551</c:v>
                </c:pt>
                <c:pt idx="60">
                  <c:v>42582</c:v>
                </c:pt>
                <c:pt idx="61">
                  <c:v>42613</c:v>
                </c:pt>
                <c:pt idx="62">
                  <c:v>42643</c:v>
                </c:pt>
                <c:pt idx="63">
                  <c:v>42674</c:v>
                </c:pt>
              </c:numCache>
            </c:numRef>
          </c:cat>
          <c:val>
            <c:numRef>
              <c:f>Sheet1!$I$2:$I$65</c:f>
              <c:numCache>
                <c:formatCode>0%</c:formatCode>
                <c:ptCount val="64"/>
                <c:pt idx="0">
                  <c:v>0.65</c:v>
                </c:pt>
                <c:pt idx="1">
                  <c:v>0.65</c:v>
                </c:pt>
                <c:pt idx="2">
                  <c:v>0.65</c:v>
                </c:pt>
                <c:pt idx="3">
                  <c:v>0.65</c:v>
                </c:pt>
                <c:pt idx="4">
                  <c:v>0.65</c:v>
                </c:pt>
                <c:pt idx="5">
                  <c:v>0.65</c:v>
                </c:pt>
                <c:pt idx="6">
                  <c:v>0.65</c:v>
                </c:pt>
                <c:pt idx="7">
                  <c:v>0.65</c:v>
                </c:pt>
                <c:pt idx="8">
                  <c:v>0.65</c:v>
                </c:pt>
                <c:pt idx="9">
                  <c:v>0.65</c:v>
                </c:pt>
                <c:pt idx="10">
                  <c:v>0.65</c:v>
                </c:pt>
                <c:pt idx="11">
                  <c:v>0.65</c:v>
                </c:pt>
                <c:pt idx="12">
                  <c:v>0.65</c:v>
                </c:pt>
                <c:pt idx="13">
                  <c:v>0.65</c:v>
                </c:pt>
                <c:pt idx="14">
                  <c:v>0.65</c:v>
                </c:pt>
                <c:pt idx="15">
                  <c:v>0.65</c:v>
                </c:pt>
                <c:pt idx="16">
                  <c:v>0.65</c:v>
                </c:pt>
                <c:pt idx="17">
                  <c:v>0.65</c:v>
                </c:pt>
                <c:pt idx="18">
                  <c:v>0.65</c:v>
                </c:pt>
                <c:pt idx="19">
                  <c:v>0.65</c:v>
                </c:pt>
                <c:pt idx="20">
                  <c:v>0.65</c:v>
                </c:pt>
                <c:pt idx="21">
                  <c:v>0.65</c:v>
                </c:pt>
                <c:pt idx="22">
                  <c:v>0.65</c:v>
                </c:pt>
                <c:pt idx="23">
                  <c:v>0.65</c:v>
                </c:pt>
                <c:pt idx="24">
                  <c:v>0.65</c:v>
                </c:pt>
                <c:pt idx="25">
                  <c:v>0.65</c:v>
                </c:pt>
                <c:pt idx="26">
                  <c:v>0.65</c:v>
                </c:pt>
                <c:pt idx="27">
                  <c:v>0.65</c:v>
                </c:pt>
                <c:pt idx="28">
                  <c:v>0.65</c:v>
                </c:pt>
                <c:pt idx="29">
                  <c:v>0.65</c:v>
                </c:pt>
                <c:pt idx="30">
                  <c:v>0.65</c:v>
                </c:pt>
                <c:pt idx="31">
                  <c:v>0.65</c:v>
                </c:pt>
                <c:pt idx="32">
                  <c:v>0.65</c:v>
                </c:pt>
                <c:pt idx="33">
                  <c:v>0.65</c:v>
                </c:pt>
                <c:pt idx="34">
                  <c:v>0.65</c:v>
                </c:pt>
                <c:pt idx="35">
                  <c:v>0.65</c:v>
                </c:pt>
                <c:pt idx="36">
                  <c:v>0.65</c:v>
                </c:pt>
                <c:pt idx="37">
                  <c:v>0.65</c:v>
                </c:pt>
                <c:pt idx="38">
                  <c:v>0.65</c:v>
                </c:pt>
                <c:pt idx="39">
                  <c:v>0.65</c:v>
                </c:pt>
                <c:pt idx="40">
                  <c:v>0.65</c:v>
                </c:pt>
                <c:pt idx="41">
                  <c:v>0.65</c:v>
                </c:pt>
                <c:pt idx="42">
                  <c:v>0.65</c:v>
                </c:pt>
                <c:pt idx="43">
                  <c:v>0.65</c:v>
                </c:pt>
                <c:pt idx="44">
                  <c:v>0.65</c:v>
                </c:pt>
                <c:pt idx="45">
                  <c:v>0.65</c:v>
                </c:pt>
                <c:pt idx="46">
                  <c:v>0.65</c:v>
                </c:pt>
                <c:pt idx="47">
                  <c:v>0.65</c:v>
                </c:pt>
                <c:pt idx="48">
                  <c:v>0.65</c:v>
                </c:pt>
                <c:pt idx="49">
                  <c:v>0.65</c:v>
                </c:pt>
                <c:pt idx="50">
                  <c:v>0.65</c:v>
                </c:pt>
                <c:pt idx="51">
                  <c:v>0.65</c:v>
                </c:pt>
                <c:pt idx="52">
                  <c:v>0.65</c:v>
                </c:pt>
                <c:pt idx="53">
                  <c:v>0.65</c:v>
                </c:pt>
                <c:pt idx="54">
                  <c:v>0.65</c:v>
                </c:pt>
                <c:pt idx="55">
                  <c:v>0.65</c:v>
                </c:pt>
                <c:pt idx="56">
                  <c:v>0.65</c:v>
                </c:pt>
                <c:pt idx="57">
                  <c:v>0.65</c:v>
                </c:pt>
                <c:pt idx="58">
                  <c:v>0.65</c:v>
                </c:pt>
                <c:pt idx="59">
                  <c:v>0.65</c:v>
                </c:pt>
                <c:pt idx="60">
                  <c:v>0.65</c:v>
                </c:pt>
                <c:pt idx="61">
                  <c:v>0.65</c:v>
                </c:pt>
                <c:pt idx="62">
                  <c:v>0.65</c:v>
                </c:pt>
                <c:pt idx="63">
                  <c:v>0.65</c:v>
                </c:pt>
              </c:numCache>
            </c:numRef>
          </c:val>
          <c:smooth val="0"/>
          <c:extLst>
            <c:ext xmlns:c16="http://schemas.microsoft.com/office/drawing/2014/chart" uri="{C3380CC4-5D6E-409C-BE32-E72D297353CC}">
              <c16:uniqueId val="{00000002-8006-48D2-99EF-9CB6F879392F}"/>
            </c:ext>
          </c:extLst>
        </c:ser>
        <c:dLbls>
          <c:showLegendKey val="0"/>
          <c:showVal val="0"/>
          <c:showCatName val="0"/>
          <c:showSerName val="0"/>
          <c:showPercent val="0"/>
          <c:showBubbleSize val="0"/>
        </c:dLbls>
        <c:smooth val="0"/>
        <c:axId val="-2114434536"/>
        <c:axId val="-2082617864"/>
      </c:lineChart>
      <c:dateAx>
        <c:axId val="-2114434536"/>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2617864"/>
        <c:crosses val="autoZero"/>
        <c:auto val="1"/>
        <c:lblOffset val="100"/>
        <c:baseTimeUnit val="months"/>
      </c:dateAx>
      <c:valAx>
        <c:axId val="-2082617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14434536"/>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aseline="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1763189030229577E-3"/>
          <c:y val="0.22374104058669195"/>
          <c:w val="0.84216537695995874"/>
          <c:h val="0.77609646293821788"/>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371-4CAD-BA1F-A9944D3CA83C}"/>
              </c:ext>
            </c:extLst>
          </c:dPt>
          <c:dPt>
            <c:idx val="1"/>
            <c:bubble3D val="0"/>
            <c:explosion val="29"/>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371-4CAD-BA1F-A9944D3CA83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371-4CAD-BA1F-A9944D3CA83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371-4CAD-BA1F-A9944D3CA83C}"/>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D371-4CAD-BA1F-A9944D3CA83C}"/>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D371-4CAD-BA1F-A9944D3CA83C}"/>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D371-4CAD-BA1F-A9944D3CA83C}"/>
              </c:ext>
            </c:extLst>
          </c:dPt>
          <c:dLbls>
            <c:dLbl>
              <c:idx val="1"/>
              <c:layout>
                <c:manualLayout>
                  <c:x val="-6.1191879613115015E-2"/>
                  <c:y val="-3.870103539407267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371-4CAD-BA1F-A9944D3CA83C}"/>
                </c:ext>
              </c:extLst>
            </c:dLbl>
            <c:dLbl>
              <c:idx val="2"/>
              <c:layout>
                <c:manualLayout>
                  <c:x val="-0.12582763868093011"/>
                  <c:y val="-7.552826896929001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371-4CAD-BA1F-A9944D3CA83C}"/>
                </c:ext>
              </c:extLst>
            </c:dLbl>
            <c:dLbl>
              <c:idx val="3"/>
              <c:layout>
                <c:manualLayout>
                  <c:x val="-9.7634364475851707E-2"/>
                  <c:y val="-9.718658961515404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371-4CAD-BA1F-A9944D3CA83C}"/>
                </c:ext>
              </c:extLst>
            </c:dLbl>
            <c:dLbl>
              <c:idx val="4"/>
              <c:layout>
                <c:manualLayout>
                  <c:x val="-2.2951361798427815E-4"/>
                  <c:y val="-9.321340541793454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371-4CAD-BA1F-A9944D3CA83C}"/>
                </c:ext>
              </c:extLst>
            </c:dLbl>
            <c:dLbl>
              <c:idx val="5"/>
              <c:layout>
                <c:manualLayout>
                  <c:x val="5.8206909875889952E-2"/>
                  <c:y val="-9.305042863755548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371-4CAD-BA1F-A9944D3CA83C}"/>
                </c:ext>
              </c:extLst>
            </c:dLbl>
            <c:dLbl>
              <c:idx val="6"/>
              <c:layout>
                <c:manualLayout>
                  <c:x val="0.13530703292950452"/>
                  <c:y val="-2.231005530517878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D371-4CAD-BA1F-A9944D3CA83C}"/>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Sheet1!$A$2:$A$8</c:f>
              <c:strCache>
                <c:ptCount val="7"/>
                <c:pt idx="0">
                  <c:v>(B) Reputation Blocked Sender</c:v>
                </c:pt>
                <c:pt idx="1">
                  <c:v>Accepted</c:v>
                </c:pt>
                <c:pt idx="2">
                  <c:v>(B)Email Firewall</c:v>
                </c:pt>
                <c:pt idx="3">
                  <c:v>(B)Spam</c:v>
                </c:pt>
                <c:pt idx="4">
                  <c:v>(B)Anti-Virus</c:v>
                </c:pt>
                <c:pt idx="5">
                  <c:v>(B)Others</c:v>
                </c:pt>
                <c:pt idx="6">
                  <c:v>(B)Malicious Behavior</c:v>
                </c:pt>
              </c:strCache>
            </c:strRef>
          </c:cat>
          <c:val>
            <c:numRef>
              <c:f>Sheet1!$B$2:$B$8</c:f>
              <c:numCache>
                <c:formatCode>General</c:formatCode>
                <c:ptCount val="7"/>
                <c:pt idx="0">
                  <c:v>11012286</c:v>
                </c:pt>
                <c:pt idx="1">
                  <c:v>1391906</c:v>
                </c:pt>
                <c:pt idx="2">
                  <c:v>835440</c:v>
                </c:pt>
                <c:pt idx="3">
                  <c:v>374819</c:v>
                </c:pt>
                <c:pt idx="4">
                  <c:v>186095</c:v>
                </c:pt>
                <c:pt idx="5">
                  <c:v>145838</c:v>
                </c:pt>
                <c:pt idx="6">
                  <c:v>15618</c:v>
                </c:pt>
              </c:numCache>
            </c:numRef>
          </c:val>
          <c:extLst>
            <c:ext xmlns:c16="http://schemas.microsoft.com/office/drawing/2014/chart" uri="{C3380CC4-5D6E-409C-BE32-E72D297353CC}">
              <c16:uniqueId val="{0000000E-D371-4CAD-BA1F-A9944D3CA83C}"/>
            </c:ext>
          </c:extLst>
        </c:ser>
        <c:dLbls>
          <c:dLblPos val="bestFit"/>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3.531142127599534E-2"/>
          <c:y val="0.93475376401800503"/>
          <c:w val="0.96468857872400471"/>
          <c:h val="5.210471616397169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1" dirty="0" smtClean="0">
                <a:solidFill>
                  <a:srgbClr val="002060"/>
                </a:solidFill>
              </a:rPr>
              <a:t>ITS Staffing</a:t>
            </a:r>
            <a:r>
              <a:rPr lang="en-US" sz="3200" b="1" baseline="0" dirty="0" smtClean="0">
                <a:solidFill>
                  <a:srgbClr val="002060"/>
                </a:solidFill>
              </a:rPr>
              <a:t> Metrics - </a:t>
            </a:r>
            <a:r>
              <a:rPr lang="en-US" sz="3200" b="1" dirty="0" smtClean="0">
                <a:solidFill>
                  <a:srgbClr val="002060"/>
                </a:solidFill>
              </a:rPr>
              <a:t>FTE </a:t>
            </a:r>
            <a:r>
              <a:rPr lang="en-US" sz="3200" b="1" dirty="0">
                <a:solidFill>
                  <a:srgbClr val="002060"/>
                </a:solidFill>
              </a:rPr>
              <a:t>Trends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796864845651777E-2"/>
          <c:y val="0.11924088655584716"/>
          <c:w val="0.92081378267846892"/>
          <c:h val="0.78134106153397487"/>
        </c:manualLayout>
      </c:layout>
      <c:lineChart>
        <c:grouping val="standard"/>
        <c:varyColors val="0"/>
        <c:ser>
          <c:idx val="0"/>
          <c:order val="0"/>
          <c:tx>
            <c:strRef>
              <c:f>Metrics!$B$1:$B$2</c:f>
              <c:strCache>
                <c:ptCount val="2"/>
                <c:pt idx="0">
                  <c:v>YSU OPEX</c:v>
                </c:pt>
                <c:pt idx="1">
                  <c:v> $131,000,000 </c:v>
                </c:pt>
              </c:strCache>
            </c:strRef>
          </c:tx>
          <c:spPr>
            <a:ln w="28575" cap="rnd">
              <a:solidFill>
                <a:schemeClr val="accent1"/>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Metrics!$B$3:$B$13</c:f>
            </c:numRef>
          </c:val>
          <c:smooth val="0"/>
          <c:extLst>
            <c:ext xmlns:c16="http://schemas.microsoft.com/office/drawing/2014/chart" uri="{C3380CC4-5D6E-409C-BE32-E72D297353CC}">
              <c16:uniqueId val="{00000000-2262-4914-B7DE-92FAE5C3E574}"/>
            </c:ext>
          </c:extLst>
        </c:ser>
        <c:ser>
          <c:idx val="1"/>
          <c:order val="1"/>
          <c:tx>
            <c:strRef>
              <c:f>Metrics!$C$1:$C$2</c:f>
              <c:strCache>
                <c:ptCount val="2"/>
                <c:pt idx="0">
                  <c:v>% Variance</c:v>
                </c:pt>
                <c:pt idx="1">
                  <c:v>NA</c:v>
                </c:pt>
              </c:strCache>
            </c:strRef>
          </c:tx>
          <c:spPr>
            <a:ln w="28575" cap="rnd">
              <a:solidFill>
                <a:schemeClr val="accent2"/>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Metrics!$C$3:$C$13</c:f>
            </c:numRef>
          </c:val>
          <c:smooth val="0"/>
          <c:extLst>
            <c:ext xmlns:c16="http://schemas.microsoft.com/office/drawing/2014/chart" uri="{C3380CC4-5D6E-409C-BE32-E72D297353CC}">
              <c16:uniqueId val="{00000001-2262-4914-B7DE-92FAE5C3E574}"/>
            </c:ext>
          </c:extLst>
        </c:ser>
        <c:ser>
          <c:idx val="2"/>
          <c:order val="2"/>
          <c:tx>
            <c:strRef>
              <c:f>Metrics!$D$1:$D$2</c:f>
              <c:strCache>
                <c:ptCount val="2"/>
                <c:pt idx="0">
                  <c:v>YSU IT OPEX</c:v>
                </c:pt>
                <c:pt idx="1">
                  <c:v> $6,767,662 </c:v>
                </c:pt>
              </c:strCache>
            </c:strRef>
          </c:tx>
          <c:spPr>
            <a:ln w="28575" cap="rnd">
              <a:solidFill>
                <a:schemeClr val="accent3"/>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Metrics!$D$3:$D$13</c:f>
            </c:numRef>
          </c:val>
          <c:smooth val="0"/>
          <c:extLst>
            <c:ext xmlns:c16="http://schemas.microsoft.com/office/drawing/2014/chart" uri="{C3380CC4-5D6E-409C-BE32-E72D297353CC}">
              <c16:uniqueId val="{00000002-2262-4914-B7DE-92FAE5C3E574}"/>
            </c:ext>
          </c:extLst>
        </c:ser>
        <c:ser>
          <c:idx val="3"/>
          <c:order val="3"/>
          <c:tx>
            <c:strRef>
              <c:f>Metrics!$E$1:$E$2</c:f>
              <c:strCache>
                <c:ptCount val="2"/>
                <c:pt idx="0">
                  <c:v>% Variance</c:v>
                </c:pt>
                <c:pt idx="1">
                  <c:v>NA</c:v>
                </c:pt>
              </c:strCache>
            </c:strRef>
          </c:tx>
          <c:spPr>
            <a:ln w="28575" cap="rnd">
              <a:solidFill>
                <a:schemeClr val="accent4"/>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Metrics!$E$3:$E$13</c:f>
            </c:numRef>
          </c:val>
          <c:smooth val="0"/>
          <c:extLst>
            <c:ext xmlns:c16="http://schemas.microsoft.com/office/drawing/2014/chart" uri="{C3380CC4-5D6E-409C-BE32-E72D297353CC}">
              <c16:uniqueId val="{00000003-2262-4914-B7DE-92FAE5C3E574}"/>
            </c:ext>
          </c:extLst>
        </c:ser>
        <c:ser>
          <c:idx val="4"/>
          <c:order val="4"/>
          <c:tx>
            <c:strRef>
              <c:f>Metrics!$F$1:$F$2</c:f>
              <c:strCache>
                <c:ptCount val="2"/>
                <c:pt idx="0">
                  <c:v>IT OPEX as a % of Univ. OPEX</c:v>
                </c:pt>
                <c:pt idx="1">
                  <c:v>5.2%</c:v>
                </c:pt>
              </c:strCache>
            </c:strRef>
          </c:tx>
          <c:spPr>
            <a:ln w="28575" cap="rnd">
              <a:solidFill>
                <a:schemeClr val="accent5"/>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Metrics!$F$3:$F$13</c:f>
            </c:numRef>
          </c:val>
          <c:smooth val="0"/>
          <c:extLst>
            <c:ext xmlns:c16="http://schemas.microsoft.com/office/drawing/2014/chart" uri="{C3380CC4-5D6E-409C-BE32-E72D297353CC}">
              <c16:uniqueId val="{00000004-2262-4914-B7DE-92FAE5C3E574}"/>
            </c:ext>
          </c:extLst>
        </c:ser>
        <c:ser>
          <c:idx val="5"/>
          <c:order val="5"/>
          <c:tx>
            <c:strRef>
              <c:f>Metrics!$G$1:$G$2</c:f>
              <c:strCache>
                <c:ptCount val="2"/>
                <c:pt idx="0">
                  <c:v>Non-IT FTEs</c:v>
                </c:pt>
                <c:pt idx="1">
                  <c:v>TBD</c:v>
                </c:pt>
              </c:strCache>
            </c:strRef>
          </c:tx>
          <c:spPr>
            <a:ln w="28575" cap="rnd">
              <a:solidFill>
                <a:schemeClr val="accent6"/>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Metrics!$G$3:$G$13</c:f>
            </c:numRef>
          </c:val>
          <c:smooth val="0"/>
          <c:extLst>
            <c:ext xmlns:c16="http://schemas.microsoft.com/office/drawing/2014/chart" uri="{C3380CC4-5D6E-409C-BE32-E72D297353CC}">
              <c16:uniqueId val="{00000005-2262-4914-B7DE-92FAE5C3E574}"/>
            </c:ext>
          </c:extLst>
        </c:ser>
        <c:ser>
          <c:idx val="7"/>
          <c:order val="7"/>
          <c:tx>
            <c:strRef>
              <c:f>Metrics!$I$1:$I$2</c:f>
              <c:strCache>
                <c:ptCount val="2"/>
                <c:pt idx="0">
                  <c:v>Student FTEs</c:v>
                </c:pt>
              </c:strCache>
            </c:strRef>
          </c:tx>
          <c:spPr>
            <a:ln w="28575" cap="rnd">
              <a:solidFill>
                <a:schemeClr val="accent2">
                  <a:lumMod val="60000"/>
                </a:schemeClr>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Metrics!$I$3:$I$13</c:f>
            </c:numRef>
          </c:val>
          <c:smooth val="0"/>
          <c:extLst>
            <c:ext xmlns:c16="http://schemas.microsoft.com/office/drawing/2014/chart" uri="{C3380CC4-5D6E-409C-BE32-E72D297353CC}">
              <c16:uniqueId val="{00000006-2262-4914-B7DE-92FAE5C3E574}"/>
            </c:ext>
          </c:extLst>
        </c:ser>
        <c:ser>
          <c:idx val="8"/>
          <c:order val="8"/>
          <c:tx>
            <c:strRef>
              <c:f>Metrics!$J$1:$J$2</c:f>
              <c:strCache>
                <c:ptCount val="2"/>
                <c:pt idx="0">
                  <c:v>Total Univ. FTEs</c:v>
                </c:pt>
              </c:strCache>
            </c:strRef>
          </c:tx>
          <c:spPr>
            <a:ln w="28575" cap="rnd">
              <a:solidFill>
                <a:schemeClr val="accent3">
                  <a:lumMod val="60000"/>
                </a:schemeClr>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Metrics!$J$3:$J$13</c:f>
            </c:numRef>
          </c:val>
          <c:smooth val="0"/>
          <c:extLst>
            <c:ext xmlns:c16="http://schemas.microsoft.com/office/drawing/2014/chart" uri="{C3380CC4-5D6E-409C-BE32-E72D297353CC}">
              <c16:uniqueId val="{00000007-2262-4914-B7DE-92FAE5C3E574}"/>
            </c:ext>
          </c:extLst>
        </c:ser>
        <c:ser>
          <c:idx val="9"/>
          <c:order val="9"/>
          <c:tx>
            <c:strRef>
              <c:f>Metrics!$K$1:$K$2</c:f>
              <c:strCache>
                <c:ptCount val="2"/>
                <c:pt idx="0">
                  <c:v>YSU IT OPEX/ Univ. FTEs</c:v>
                </c:pt>
                <c:pt idx="1">
                  <c:v>TBD</c:v>
                </c:pt>
              </c:strCache>
            </c:strRef>
          </c:tx>
          <c:spPr>
            <a:ln w="28575" cap="rnd">
              <a:solidFill>
                <a:schemeClr val="accent4">
                  <a:lumMod val="60000"/>
                </a:schemeClr>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Metrics!$K$3:$K$13</c:f>
            </c:numRef>
          </c:val>
          <c:smooth val="0"/>
          <c:extLst>
            <c:ext xmlns:c16="http://schemas.microsoft.com/office/drawing/2014/chart" uri="{C3380CC4-5D6E-409C-BE32-E72D297353CC}">
              <c16:uniqueId val="{00000008-2262-4914-B7DE-92FAE5C3E574}"/>
            </c:ext>
          </c:extLst>
        </c:ser>
        <c:ser>
          <c:idx val="10"/>
          <c:order val="10"/>
          <c:tx>
            <c:strRef>
              <c:f>Metrics!$L$1:$L$2</c:f>
              <c:strCache>
                <c:ptCount val="2"/>
                <c:pt idx="0">
                  <c:v>YSU IT FTES/1,000 Univ. FTES</c:v>
                </c:pt>
              </c:strCache>
            </c:strRef>
          </c:tx>
          <c:spPr>
            <a:ln w="28575" cap="rnd">
              <a:solidFill>
                <a:schemeClr val="accent5">
                  <a:lumMod val="60000"/>
                </a:schemeClr>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Metrics!$L$3:$L$13</c:f>
            </c:numRef>
          </c:val>
          <c:smooth val="0"/>
          <c:extLst>
            <c:ext xmlns:c16="http://schemas.microsoft.com/office/drawing/2014/chart" uri="{C3380CC4-5D6E-409C-BE32-E72D297353CC}">
              <c16:uniqueId val="{00000009-2262-4914-B7DE-92FAE5C3E574}"/>
            </c:ext>
          </c:extLst>
        </c:ser>
        <c:ser>
          <c:idx val="11"/>
          <c:order val="11"/>
          <c:tx>
            <c:strRef>
              <c:f>Metrics!$M$1:$M$2</c:f>
              <c:strCache>
                <c:ptCount val="2"/>
                <c:pt idx="0">
                  <c:v>Total FTE's</c:v>
                </c:pt>
              </c:strCache>
            </c:strRef>
          </c:tx>
          <c:spPr>
            <a:ln w="28575" cap="rnd">
              <a:solidFill>
                <a:schemeClr val="accent6">
                  <a:lumMod val="60000"/>
                </a:schemeClr>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Metrics!$M$3:$M$13</c:f>
              <c:numCache>
                <c:formatCode>General</c:formatCode>
                <c:ptCount val="11"/>
                <c:pt idx="0">
                  <c:v>1242</c:v>
                </c:pt>
                <c:pt idx="1">
                  <c:v>1251</c:v>
                </c:pt>
                <c:pt idx="2">
                  <c:v>1236</c:v>
                </c:pt>
                <c:pt idx="3">
                  <c:v>1249</c:v>
                </c:pt>
                <c:pt idx="4">
                  <c:v>1253</c:v>
                </c:pt>
                <c:pt idx="5">
                  <c:v>1267</c:v>
                </c:pt>
                <c:pt idx="6">
                  <c:v>1291</c:v>
                </c:pt>
                <c:pt idx="7">
                  <c:v>1275.7</c:v>
                </c:pt>
                <c:pt idx="8">
                  <c:v>1214</c:v>
                </c:pt>
                <c:pt idx="9">
                  <c:v>1201</c:v>
                </c:pt>
                <c:pt idx="10">
                  <c:v>1168.2</c:v>
                </c:pt>
              </c:numCache>
            </c:numRef>
          </c:val>
          <c:smooth val="0"/>
          <c:extLst>
            <c:ext xmlns:c16="http://schemas.microsoft.com/office/drawing/2014/chart" uri="{C3380CC4-5D6E-409C-BE32-E72D297353CC}">
              <c16:uniqueId val="{0000000A-2262-4914-B7DE-92FAE5C3E574}"/>
            </c:ext>
          </c:extLst>
        </c:ser>
        <c:dLbls>
          <c:showLegendKey val="0"/>
          <c:showVal val="0"/>
          <c:showCatName val="0"/>
          <c:showSerName val="0"/>
          <c:showPercent val="0"/>
          <c:showBubbleSize val="0"/>
        </c:dLbls>
        <c:marker val="1"/>
        <c:smooth val="0"/>
        <c:axId val="493495000"/>
        <c:axId val="493492048"/>
      </c:lineChart>
      <c:lineChart>
        <c:grouping val="standard"/>
        <c:varyColors val="0"/>
        <c:ser>
          <c:idx val="6"/>
          <c:order val="6"/>
          <c:tx>
            <c:strRef>
              <c:f>Metrics!$H$1:$H$2</c:f>
              <c:strCache>
                <c:ptCount val="2"/>
                <c:pt idx="0">
                  <c:v>IT FTE's</c:v>
                </c:pt>
                <c:pt idx="1">
                  <c:v>TBD</c:v>
                </c:pt>
              </c:strCache>
            </c:strRef>
          </c:tx>
          <c:spPr>
            <a:ln w="28575" cap="rnd">
              <a:solidFill>
                <a:schemeClr val="accent1">
                  <a:lumMod val="60000"/>
                </a:schemeClr>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Metrics!$H$3:$H$13</c:f>
              <c:numCache>
                <c:formatCode>General</c:formatCode>
                <c:ptCount val="11"/>
                <c:pt idx="0">
                  <c:v>71</c:v>
                </c:pt>
                <c:pt idx="1">
                  <c:v>74</c:v>
                </c:pt>
                <c:pt idx="2">
                  <c:v>73</c:v>
                </c:pt>
                <c:pt idx="3">
                  <c:v>71</c:v>
                </c:pt>
                <c:pt idx="4">
                  <c:v>70</c:v>
                </c:pt>
                <c:pt idx="5">
                  <c:v>69</c:v>
                </c:pt>
                <c:pt idx="6">
                  <c:v>70</c:v>
                </c:pt>
                <c:pt idx="7">
                  <c:v>71</c:v>
                </c:pt>
                <c:pt idx="8">
                  <c:v>59</c:v>
                </c:pt>
                <c:pt idx="9">
                  <c:v>65</c:v>
                </c:pt>
                <c:pt idx="10">
                  <c:v>57</c:v>
                </c:pt>
              </c:numCache>
            </c:numRef>
          </c:val>
          <c:smooth val="0"/>
          <c:extLst>
            <c:ext xmlns:c16="http://schemas.microsoft.com/office/drawing/2014/chart" uri="{C3380CC4-5D6E-409C-BE32-E72D297353CC}">
              <c16:uniqueId val="{0000000B-2262-4914-B7DE-92FAE5C3E574}"/>
            </c:ext>
          </c:extLst>
        </c:ser>
        <c:dLbls>
          <c:showLegendKey val="0"/>
          <c:showVal val="0"/>
          <c:showCatName val="0"/>
          <c:showSerName val="0"/>
          <c:showPercent val="0"/>
          <c:showBubbleSize val="0"/>
        </c:dLbls>
        <c:marker val="1"/>
        <c:smooth val="0"/>
        <c:axId val="371212528"/>
        <c:axId val="496085936"/>
      </c:lineChart>
      <c:catAx>
        <c:axId val="493495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3492048"/>
        <c:crosses val="autoZero"/>
        <c:auto val="1"/>
        <c:lblAlgn val="ctr"/>
        <c:lblOffset val="100"/>
        <c:noMultiLvlLbl val="0"/>
      </c:catAx>
      <c:valAx>
        <c:axId val="493492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3495000"/>
        <c:crosses val="autoZero"/>
        <c:crossBetween val="between"/>
      </c:valAx>
      <c:valAx>
        <c:axId val="496085936"/>
        <c:scaling>
          <c:orientation val="minMax"/>
          <c:min val="5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1212528"/>
        <c:crosses val="max"/>
        <c:crossBetween val="between"/>
      </c:valAx>
      <c:catAx>
        <c:axId val="371212528"/>
        <c:scaling>
          <c:orientation val="minMax"/>
        </c:scaling>
        <c:delete val="1"/>
        <c:axPos val="b"/>
        <c:numFmt formatCode="General" sourceLinked="1"/>
        <c:majorTickMark val="out"/>
        <c:minorTickMark val="none"/>
        <c:tickLblPos val="nextTo"/>
        <c:crossAx val="496085936"/>
        <c:crosses val="autoZero"/>
        <c:auto val="1"/>
        <c:lblAlgn val="ctr"/>
        <c:lblOffset val="100"/>
        <c:noMultiLvlLbl val="0"/>
      </c:cat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2400" b="1" dirty="0" smtClean="0">
                <a:solidFill>
                  <a:srgbClr val="002060"/>
                </a:solidFill>
              </a:rPr>
              <a:t>ITS Staffing Metrics - YSU </a:t>
            </a:r>
            <a:r>
              <a:rPr lang="en-US" sz="2400" b="1" dirty="0">
                <a:solidFill>
                  <a:srgbClr val="002060"/>
                </a:solidFill>
              </a:rPr>
              <a:t>IT FTES/1,000 Univ. FTES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Metrics!$B$1:$B$2</c:f>
              <c:strCache>
                <c:ptCount val="2"/>
                <c:pt idx="0">
                  <c:v>YSU OPEX</c:v>
                </c:pt>
                <c:pt idx="1">
                  <c:v> $131,000,000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Metrics!$B$3:$B$13</c:f>
            </c:numRef>
          </c:val>
          <c:smooth val="0"/>
          <c:extLst>
            <c:ext xmlns:c16="http://schemas.microsoft.com/office/drawing/2014/chart" uri="{C3380CC4-5D6E-409C-BE32-E72D297353CC}">
              <c16:uniqueId val="{00000000-594C-4191-A338-F400E639AA18}"/>
            </c:ext>
          </c:extLst>
        </c:ser>
        <c:ser>
          <c:idx val="1"/>
          <c:order val="1"/>
          <c:tx>
            <c:strRef>
              <c:f>Metrics!$C$1:$C$2</c:f>
              <c:strCache>
                <c:ptCount val="2"/>
                <c:pt idx="0">
                  <c:v>YSU OPEX % Variance</c:v>
                </c:pt>
                <c:pt idx="1">
                  <c:v>NA</c:v>
                </c:pt>
              </c:strCache>
            </c:strRef>
          </c:tx>
          <c:spPr>
            <a:ln w="28575" cap="rnd">
              <a:solidFill>
                <a:schemeClr val="accent2"/>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Metrics!$C$3:$C$13</c:f>
            </c:numRef>
          </c:val>
          <c:smooth val="0"/>
          <c:extLst>
            <c:ext xmlns:c16="http://schemas.microsoft.com/office/drawing/2014/chart" uri="{C3380CC4-5D6E-409C-BE32-E72D297353CC}">
              <c16:uniqueId val="{00000001-594C-4191-A338-F400E639AA18}"/>
            </c:ext>
          </c:extLst>
        </c:ser>
        <c:ser>
          <c:idx val="2"/>
          <c:order val="2"/>
          <c:tx>
            <c:strRef>
              <c:f>Metrics!$D$1:$D$2</c:f>
              <c:strCache>
                <c:ptCount val="2"/>
                <c:pt idx="0">
                  <c:v>YSU IT OPEX</c:v>
                </c:pt>
                <c:pt idx="1">
                  <c:v> $6,767,662 </c:v>
                </c:pt>
              </c:strCache>
            </c:strRef>
          </c:tx>
          <c:spPr>
            <a:ln w="28575" cap="rnd">
              <a:solidFill>
                <a:schemeClr val="accent3"/>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Metrics!$D$3:$D$13</c:f>
            </c:numRef>
          </c:val>
          <c:smooth val="0"/>
          <c:extLst>
            <c:ext xmlns:c16="http://schemas.microsoft.com/office/drawing/2014/chart" uri="{C3380CC4-5D6E-409C-BE32-E72D297353CC}">
              <c16:uniqueId val="{00000002-594C-4191-A338-F400E639AA18}"/>
            </c:ext>
          </c:extLst>
        </c:ser>
        <c:ser>
          <c:idx val="3"/>
          <c:order val="3"/>
          <c:tx>
            <c:strRef>
              <c:f>Metrics!$E$1:$E$2</c:f>
              <c:strCache>
                <c:ptCount val="2"/>
                <c:pt idx="0">
                  <c:v>YSU IT OPEX % Variance</c:v>
                </c:pt>
                <c:pt idx="1">
                  <c:v>NA</c:v>
                </c:pt>
              </c:strCache>
            </c:strRef>
          </c:tx>
          <c:spPr>
            <a:ln w="28575" cap="rnd">
              <a:solidFill>
                <a:schemeClr val="accent4"/>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Metrics!$E$3:$E$13</c:f>
            </c:numRef>
          </c:val>
          <c:smooth val="0"/>
          <c:extLst>
            <c:ext xmlns:c16="http://schemas.microsoft.com/office/drawing/2014/chart" uri="{C3380CC4-5D6E-409C-BE32-E72D297353CC}">
              <c16:uniqueId val="{00000003-594C-4191-A338-F400E639AA18}"/>
            </c:ext>
          </c:extLst>
        </c:ser>
        <c:ser>
          <c:idx val="4"/>
          <c:order val="4"/>
          <c:tx>
            <c:strRef>
              <c:f>Metrics!$F$1:$F$2</c:f>
              <c:strCache>
                <c:ptCount val="2"/>
                <c:pt idx="0">
                  <c:v>IT OPEX as a % of Univ. OPEX</c:v>
                </c:pt>
                <c:pt idx="1">
                  <c:v>5.2%</c:v>
                </c:pt>
              </c:strCache>
            </c:strRef>
          </c:tx>
          <c:spPr>
            <a:ln w="28575" cap="rnd">
              <a:solidFill>
                <a:schemeClr val="accent5"/>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Metrics!$F$3:$F$13</c:f>
            </c:numRef>
          </c:val>
          <c:smooth val="0"/>
          <c:extLst>
            <c:ext xmlns:c16="http://schemas.microsoft.com/office/drawing/2014/chart" uri="{C3380CC4-5D6E-409C-BE32-E72D297353CC}">
              <c16:uniqueId val="{00000004-594C-4191-A338-F400E639AA18}"/>
            </c:ext>
          </c:extLst>
        </c:ser>
        <c:ser>
          <c:idx val="5"/>
          <c:order val="5"/>
          <c:tx>
            <c:strRef>
              <c:f>Metrics!$G$1:$G$2</c:f>
              <c:strCache>
                <c:ptCount val="2"/>
                <c:pt idx="0">
                  <c:v>Non-IT FTEs</c:v>
                </c:pt>
                <c:pt idx="1">
                  <c:v>TBD</c:v>
                </c:pt>
              </c:strCache>
            </c:strRef>
          </c:tx>
          <c:spPr>
            <a:ln w="28575" cap="rnd">
              <a:solidFill>
                <a:schemeClr val="accent6"/>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Metrics!$G$3:$G$13</c:f>
            </c:numRef>
          </c:val>
          <c:smooth val="0"/>
          <c:extLst>
            <c:ext xmlns:c16="http://schemas.microsoft.com/office/drawing/2014/chart" uri="{C3380CC4-5D6E-409C-BE32-E72D297353CC}">
              <c16:uniqueId val="{00000005-594C-4191-A338-F400E639AA18}"/>
            </c:ext>
          </c:extLst>
        </c:ser>
        <c:ser>
          <c:idx val="6"/>
          <c:order val="6"/>
          <c:tx>
            <c:strRef>
              <c:f>Metrics!$H$1:$H$2</c:f>
              <c:strCache>
                <c:ptCount val="2"/>
                <c:pt idx="0">
                  <c:v>IT FTE's</c:v>
                </c:pt>
                <c:pt idx="1">
                  <c:v>TBD</c:v>
                </c:pt>
              </c:strCache>
            </c:strRef>
          </c:tx>
          <c:spPr>
            <a:ln w="28575" cap="rnd">
              <a:solidFill>
                <a:schemeClr val="accent1">
                  <a:lumMod val="60000"/>
                </a:schemeClr>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Metrics!$H$3:$H$13</c:f>
            </c:numRef>
          </c:val>
          <c:smooth val="0"/>
          <c:extLst>
            <c:ext xmlns:c16="http://schemas.microsoft.com/office/drawing/2014/chart" uri="{C3380CC4-5D6E-409C-BE32-E72D297353CC}">
              <c16:uniqueId val="{00000006-594C-4191-A338-F400E639AA18}"/>
            </c:ext>
          </c:extLst>
        </c:ser>
        <c:ser>
          <c:idx val="7"/>
          <c:order val="7"/>
          <c:tx>
            <c:strRef>
              <c:f>Metrics!$I$1:$I$2</c:f>
              <c:strCache>
                <c:ptCount val="2"/>
                <c:pt idx="0">
                  <c:v>Student FTEs</c:v>
                </c:pt>
              </c:strCache>
            </c:strRef>
          </c:tx>
          <c:spPr>
            <a:ln w="28575" cap="rnd">
              <a:solidFill>
                <a:schemeClr val="accent2">
                  <a:lumMod val="60000"/>
                </a:schemeClr>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Metrics!$I$3:$I$13</c:f>
            </c:numRef>
          </c:val>
          <c:smooth val="0"/>
          <c:extLst>
            <c:ext xmlns:c16="http://schemas.microsoft.com/office/drawing/2014/chart" uri="{C3380CC4-5D6E-409C-BE32-E72D297353CC}">
              <c16:uniqueId val="{00000007-594C-4191-A338-F400E639AA18}"/>
            </c:ext>
          </c:extLst>
        </c:ser>
        <c:ser>
          <c:idx val="8"/>
          <c:order val="8"/>
          <c:tx>
            <c:strRef>
              <c:f>Metrics!$J$1:$J$2</c:f>
              <c:strCache>
                <c:ptCount val="2"/>
                <c:pt idx="0">
                  <c:v>Total Univ. FTEs</c:v>
                </c:pt>
              </c:strCache>
            </c:strRef>
          </c:tx>
          <c:spPr>
            <a:ln w="28575" cap="rnd">
              <a:solidFill>
                <a:schemeClr val="accent3">
                  <a:lumMod val="60000"/>
                </a:schemeClr>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Metrics!$J$3:$J$13</c:f>
            </c:numRef>
          </c:val>
          <c:smooth val="0"/>
          <c:extLst>
            <c:ext xmlns:c16="http://schemas.microsoft.com/office/drawing/2014/chart" uri="{C3380CC4-5D6E-409C-BE32-E72D297353CC}">
              <c16:uniqueId val="{00000008-594C-4191-A338-F400E639AA18}"/>
            </c:ext>
          </c:extLst>
        </c:ser>
        <c:ser>
          <c:idx val="9"/>
          <c:order val="9"/>
          <c:tx>
            <c:strRef>
              <c:f>Metrics!$K$1:$K$2</c:f>
              <c:strCache>
                <c:ptCount val="2"/>
                <c:pt idx="0">
                  <c:v>YSU IT OPEX/ Univ. FTEs</c:v>
                </c:pt>
                <c:pt idx="1">
                  <c:v>TBD</c:v>
                </c:pt>
              </c:strCache>
            </c:strRef>
          </c:tx>
          <c:spPr>
            <a:ln w="28575" cap="rnd">
              <a:solidFill>
                <a:schemeClr val="accent4">
                  <a:lumMod val="60000"/>
                </a:schemeClr>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Metrics!$K$3:$K$13</c:f>
            </c:numRef>
          </c:val>
          <c:smooth val="0"/>
          <c:extLst>
            <c:ext xmlns:c16="http://schemas.microsoft.com/office/drawing/2014/chart" uri="{C3380CC4-5D6E-409C-BE32-E72D297353CC}">
              <c16:uniqueId val="{00000009-594C-4191-A338-F400E639AA18}"/>
            </c:ext>
          </c:extLst>
        </c:ser>
        <c:ser>
          <c:idx val="10"/>
          <c:order val="10"/>
          <c:tx>
            <c:strRef>
              <c:f>Metrics!$L$1:$L$2</c:f>
              <c:strCache>
                <c:ptCount val="2"/>
                <c:pt idx="0">
                  <c:v>YSU IT FTES/1,000 Univ. FTES</c:v>
                </c:pt>
              </c:strCache>
            </c:strRef>
          </c:tx>
          <c:spPr>
            <a:ln w="28575" cap="rnd">
              <a:solidFill>
                <a:schemeClr val="accent5">
                  <a:lumMod val="60000"/>
                </a:schemeClr>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Metrics!$L$3:$L$13</c:f>
              <c:numCache>
                <c:formatCode>0.0</c:formatCode>
                <c:ptCount val="11"/>
                <c:pt idx="0">
                  <c:v>6.0006761325219742</c:v>
                </c:pt>
                <c:pt idx="1">
                  <c:v>6.142608118203702</c:v>
                </c:pt>
                <c:pt idx="2">
                  <c:v>5.9890064812535897</c:v>
                </c:pt>
                <c:pt idx="3">
                  <c:v>5.5047294154132427</c:v>
                </c:pt>
                <c:pt idx="4">
                  <c:v>5.2450172336280536</c:v>
                </c:pt>
                <c:pt idx="5">
                  <c:v>5.3306551297898634</c:v>
                </c:pt>
                <c:pt idx="6">
                  <c:v>5.6170759107687367</c:v>
                </c:pt>
                <c:pt idx="7">
                  <c:v>5.8703399009483483</c:v>
                </c:pt>
                <c:pt idx="8">
                  <c:v>5.1922907682830237</c:v>
                </c:pt>
                <c:pt idx="9">
                  <c:v>5.7854917668001784</c:v>
                </c:pt>
                <c:pt idx="10">
                  <c:v>4.9319904475132388</c:v>
                </c:pt>
              </c:numCache>
            </c:numRef>
          </c:val>
          <c:smooth val="0"/>
          <c:extLst>
            <c:ext xmlns:c16="http://schemas.microsoft.com/office/drawing/2014/chart" uri="{C3380CC4-5D6E-409C-BE32-E72D297353CC}">
              <c16:uniqueId val="{0000000A-594C-4191-A338-F400E639AA18}"/>
            </c:ext>
          </c:extLst>
        </c:ser>
        <c:dLbls>
          <c:showLegendKey val="0"/>
          <c:showVal val="0"/>
          <c:showCatName val="0"/>
          <c:showSerName val="0"/>
          <c:showPercent val="0"/>
          <c:showBubbleSize val="0"/>
        </c:dLbls>
        <c:smooth val="0"/>
        <c:axId val="372354080"/>
        <c:axId val="372354408"/>
      </c:lineChart>
      <c:catAx>
        <c:axId val="37235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2354408"/>
        <c:crosses val="autoZero"/>
        <c:auto val="1"/>
        <c:lblAlgn val="ctr"/>
        <c:lblOffset val="100"/>
        <c:noMultiLvlLbl val="0"/>
      </c:catAx>
      <c:valAx>
        <c:axId val="372354408"/>
        <c:scaling>
          <c:orientation val="minMax"/>
          <c:max val="7"/>
          <c:min val="4.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72354080"/>
        <c:crosses val="autoZero"/>
        <c:crossBetween val="between"/>
      </c:valAx>
      <c:spPr>
        <a:noFill/>
        <a:ln>
          <a:noFill/>
        </a:ln>
        <a:effectLst/>
      </c:spPr>
    </c:plotArea>
    <c:plotVisOnly val="1"/>
    <c:dispBlanksAs val="gap"/>
    <c:showDLblsOverMax val="0"/>
  </c:chart>
  <c:spPr>
    <a:noFill/>
    <a:ln>
      <a:noFill/>
    </a:ln>
    <a:effectLst/>
  </c:spPr>
  <c:txPr>
    <a:bodyPr/>
    <a:lstStyle/>
    <a:p>
      <a:pPr>
        <a:defRPr sz="1400" baseline="0"/>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1" dirty="0">
                <a:solidFill>
                  <a:srgbClr val="002060"/>
                </a:solidFill>
              </a:rPr>
              <a:t>YSU IT OPEX / Univ. FTEs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Metrics!$B$1:$B$2</c:f>
              <c:strCache>
                <c:ptCount val="2"/>
                <c:pt idx="0">
                  <c:v>YSU OPEX</c:v>
                </c:pt>
                <c:pt idx="1">
                  <c:v> $131,000,000 </c:v>
                </c:pt>
              </c:strCache>
            </c:strRef>
          </c:tx>
          <c:spPr>
            <a:ln w="28575" cap="rnd">
              <a:solidFill>
                <a:schemeClr val="accent1"/>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Metrics!$B$3:$B$13</c:f>
            </c:numRef>
          </c:val>
          <c:smooth val="0"/>
          <c:extLst>
            <c:ext xmlns:c16="http://schemas.microsoft.com/office/drawing/2014/chart" uri="{C3380CC4-5D6E-409C-BE32-E72D297353CC}">
              <c16:uniqueId val="{00000000-2038-4A3E-BD6B-0CF14A39C52F}"/>
            </c:ext>
          </c:extLst>
        </c:ser>
        <c:ser>
          <c:idx val="1"/>
          <c:order val="1"/>
          <c:tx>
            <c:strRef>
              <c:f>Metrics!$C$1:$C$2</c:f>
              <c:strCache>
                <c:ptCount val="2"/>
                <c:pt idx="0">
                  <c:v>% Variance</c:v>
                </c:pt>
                <c:pt idx="1">
                  <c:v>NA</c:v>
                </c:pt>
              </c:strCache>
            </c:strRef>
          </c:tx>
          <c:spPr>
            <a:ln w="28575" cap="rnd">
              <a:solidFill>
                <a:schemeClr val="accent2"/>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Metrics!$C$3:$C$13</c:f>
            </c:numRef>
          </c:val>
          <c:smooth val="0"/>
          <c:extLst>
            <c:ext xmlns:c16="http://schemas.microsoft.com/office/drawing/2014/chart" uri="{C3380CC4-5D6E-409C-BE32-E72D297353CC}">
              <c16:uniqueId val="{00000001-2038-4A3E-BD6B-0CF14A39C52F}"/>
            </c:ext>
          </c:extLst>
        </c:ser>
        <c:ser>
          <c:idx val="2"/>
          <c:order val="2"/>
          <c:tx>
            <c:strRef>
              <c:f>Metrics!$D$1:$D$2</c:f>
              <c:strCache>
                <c:ptCount val="2"/>
                <c:pt idx="0">
                  <c:v>YSU IT OPEX</c:v>
                </c:pt>
                <c:pt idx="1">
                  <c:v> $6,767,662 </c:v>
                </c:pt>
              </c:strCache>
            </c:strRef>
          </c:tx>
          <c:spPr>
            <a:ln w="28575" cap="rnd">
              <a:solidFill>
                <a:schemeClr val="accent3"/>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Metrics!$D$3:$D$13</c:f>
            </c:numRef>
          </c:val>
          <c:smooth val="0"/>
          <c:extLst>
            <c:ext xmlns:c16="http://schemas.microsoft.com/office/drawing/2014/chart" uri="{C3380CC4-5D6E-409C-BE32-E72D297353CC}">
              <c16:uniqueId val="{00000002-2038-4A3E-BD6B-0CF14A39C52F}"/>
            </c:ext>
          </c:extLst>
        </c:ser>
        <c:ser>
          <c:idx val="3"/>
          <c:order val="3"/>
          <c:tx>
            <c:strRef>
              <c:f>Metrics!$E$1:$E$2</c:f>
              <c:strCache>
                <c:ptCount val="2"/>
                <c:pt idx="0">
                  <c:v>% Variance</c:v>
                </c:pt>
                <c:pt idx="1">
                  <c:v>NA</c:v>
                </c:pt>
              </c:strCache>
            </c:strRef>
          </c:tx>
          <c:spPr>
            <a:ln w="28575" cap="rnd">
              <a:solidFill>
                <a:schemeClr val="accent4"/>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Metrics!$E$3:$E$13</c:f>
            </c:numRef>
          </c:val>
          <c:smooth val="0"/>
          <c:extLst>
            <c:ext xmlns:c16="http://schemas.microsoft.com/office/drawing/2014/chart" uri="{C3380CC4-5D6E-409C-BE32-E72D297353CC}">
              <c16:uniqueId val="{00000003-2038-4A3E-BD6B-0CF14A39C52F}"/>
            </c:ext>
          </c:extLst>
        </c:ser>
        <c:ser>
          <c:idx val="4"/>
          <c:order val="4"/>
          <c:tx>
            <c:strRef>
              <c:f>Metrics!$F$1:$F$2</c:f>
              <c:strCache>
                <c:ptCount val="2"/>
                <c:pt idx="0">
                  <c:v>IT OPEX as a % of Univ. OPEX</c:v>
                </c:pt>
                <c:pt idx="1">
                  <c:v>5.2%</c:v>
                </c:pt>
              </c:strCache>
            </c:strRef>
          </c:tx>
          <c:spPr>
            <a:ln w="28575" cap="rnd">
              <a:solidFill>
                <a:schemeClr val="accent5"/>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Metrics!$F$3:$F$13</c:f>
            </c:numRef>
          </c:val>
          <c:smooth val="0"/>
          <c:extLst>
            <c:ext xmlns:c16="http://schemas.microsoft.com/office/drawing/2014/chart" uri="{C3380CC4-5D6E-409C-BE32-E72D297353CC}">
              <c16:uniqueId val="{00000004-2038-4A3E-BD6B-0CF14A39C52F}"/>
            </c:ext>
          </c:extLst>
        </c:ser>
        <c:ser>
          <c:idx val="5"/>
          <c:order val="5"/>
          <c:tx>
            <c:strRef>
              <c:f>Metrics!$G$1:$G$2</c:f>
              <c:strCache>
                <c:ptCount val="2"/>
                <c:pt idx="0">
                  <c:v>Non-IT FTEs</c:v>
                </c:pt>
                <c:pt idx="1">
                  <c:v>TBD</c:v>
                </c:pt>
              </c:strCache>
            </c:strRef>
          </c:tx>
          <c:spPr>
            <a:ln w="28575" cap="rnd">
              <a:solidFill>
                <a:schemeClr val="accent6"/>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Metrics!$G$3:$G$13</c:f>
            </c:numRef>
          </c:val>
          <c:smooth val="0"/>
          <c:extLst>
            <c:ext xmlns:c16="http://schemas.microsoft.com/office/drawing/2014/chart" uri="{C3380CC4-5D6E-409C-BE32-E72D297353CC}">
              <c16:uniqueId val="{00000005-2038-4A3E-BD6B-0CF14A39C52F}"/>
            </c:ext>
          </c:extLst>
        </c:ser>
        <c:ser>
          <c:idx val="6"/>
          <c:order val="6"/>
          <c:tx>
            <c:strRef>
              <c:f>Metrics!$H$1:$H$2</c:f>
              <c:strCache>
                <c:ptCount val="2"/>
                <c:pt idx="0">
                  <c:v>IT FTEs</c:v>
                </c:pt>
                <c:pt idx="1">
                  <c:v>TBD</c:v>
                </c:pt>
              </c:strCache>
            </c:strRef>
          </c:tx>
          <c:spPr>
            <a:ln w="28575" cap="rnd">
              <a:solidFill>
                <a:schemeClr val="accent1">
                  <a:lumMod val="60000"/>
                </a:schemeClr>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Metrics!$H$3:$H$13</c:f>
            </c:numRef>
          </c:val>
          <c:smooth val="0"/>
          <c:extLst>
            <c:ext xmlns:c16="http://schemas.microsoft.com/office/drawing/2014/chart" uri="{C3380CC4-5D6E-409C-BE32-E72D297353CC}">
              <c16:uniqueId val="{00000006-2038-4A3E-BD6B-0CF14A39C52F}"/>
            </c:ext>
          </c:extLst>
        </c:ser>
        <c:ser>
          <c:idx val="7"/>
          <c:order val="7"/>
          <c:tx>
            <c:strRef>
              <c:f>Metrics!$I$1:$I$2</c:f>
              <c:strCache>
                <c:ptCount val="2"/>
                <c:pt idx="0">
                  <c:v>Student FTEs</c:v>
                </c:pt>
              </c:strCache>
            </c:strRef>
          </c:tx>
          <c:spPr>
            <a:ln w="28575" cap="rnd">
              <a:solidFill>
                <a:schemeClr val="accent2">
                  <a:lumMod val="60000"/>
                </a:schemeClr>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Metrics!$I$3:$I$13</c:f>
            </c:numRef>
          </c:val>
          <c:smooth val="0"/>
          <c:extLst>
            <c:ext xmlns:c16="http://schemas.microsoft.com/office/drawing/2014/chart" uri="{C3380CC4-5D6E-409C-BE32-E72D297353CC}">
              <c16:uniqueId val="{00000007-2038-4A3E-BD6B-0CF14A39C52F}"/>
            </c:ext>
          </c:extLst>
        </c:ser>
        <c:ser>
          <c:idx val="8"/>
          <c:order val="8"/>
          <c:tx>
            <c:strRef>
              <c:f>Metrics!$J$1:$J$2</c:f>
              <c:strCache>
                <c:ptCount val="2"/>
                <c:pt idx="0">
                  <c:v>Total Univ. FTEs</c:v>
                </c:pt>
              </c:strCache>
            </c:strRef>
          </c:tx>
          <c:spPr>
            <a:ln w="28575" cap="rnd">
              <a:solidFill>
                <a:schemeClr val="accent3">
                  <a:lumMod val="60000"/>
                </a:schemeClr>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Metrics!$J$3:$J$13</c:f>
            </c:numRef>
          </c:val>
          <c:smooth val="0"/>
          <c:extLst>
            <c:ext xmlns:c16="http://schemas.microsoft.com/office/drawing/2014/chart" uri="{C3380CC4-5D6E-409C-BE32-E72D297353CC}">
              <c16:uniqueId val="{00000008-2038-4A3E-BD6B-0CF14A39C52F}"/>
            </c:ext>
          </c:extLst>
        </c:ser>
        <c:ser>
          <c:idx val="9"/>
          <c:order val="9"/>
          <c:tx>
            <c:strRef>
              <c:f>Metrics!$K$1:$K$2</c:f>
              <c:strCache>
                <c:ptCount val="2"/>
                <c:pt idx="0">
                  <c:v>YSU IT OPEX/ Univ. FTEs</c:v>
                </c:pt>
                <c:pt idx="1">
                  <c:v>TBD</c:v>
                </c:pt>
              </c:strCache>
            </c:strRef>
          </c:tx>
          <c:spPr>
            <a:ln w="28575" cap="rnd">
              <a:solidFill>
                <a:schemeClr val="accent4">
                  <a:lumMod val="60000"/>
                </a:schemeClr>
              </a:solidFill>
              <a:round/>
            </a:ln>
            <a:effectLst/>
          </c:spPr>
          <c:marker>
            <c:symbol val="none"/>
          </c:marker>
          <c:cat>
            <c:numRef>
              <c:f>Metrics!$A$3:$A$13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Metrics!$K$3:$K$13</c:f>
              <c:numCache>
                <c:formatCode>"$"#,##0_);\("$"#,##0\)</c:formatCode>
                <c:ptCount val="11"/>
                <c:pt idx="0">
                  <c:v>600.89038201487494</c:v>
                </c:pt>
                <c:pt idx="1">
                  <c:v>636.38532414709061</c:v>
                </c:pt>
                <c:pt idx="2">
                  <c:v>598.07359094265325</c:v>
                </c:pt>
                <c:pt idx="3">
                  <c:v>615.17351527368589</c:v>
                </c:pt>
                <c:pt idx="4">
                  <c:v>667.16971377191669</c:v>
                </c:pt>
                <c:pt idx="5">
                  <c:v>637.88357540173058</c:v>
                </c:pt>
                <c:pt idx="6">
                  <c:v>682.70943668753011</c:v>
                </c:pt>
                <c:pt idx="7">
                  <c:v>707.80705598319923</c:v>
                </c:pt>
                <c:pt idx="8">
                  <c:v>663.90187450497228</c:v>
                </c:pt>
                <c:pt idx="9">
                  <c:v>630.38041833555849</c:v>
                </c:pt>
                <c:pt idx="10">
                  <c:v>627.37998823244379</c:v>
                </c:pt>
              </c:numCache>
            </c:numRef>
          </c:val>
          <c:smooth val="0"/>
          <c:extLst>
            <c:ext xmlns:c16="http://schemas.microsoft.com/office/drawing/2014/chart" uri="{C3380CC4-5D6E-409C-BE32-E72D297353CC}">
              <c16:uniqueId val="{00000009-2038-4A3E-BD6B-0CF14A39C52F}"/>
            </c:ext>
          </c:extLst>
        </c:ser>
        <c:dLbls>
          <c:showLegendKey val="0"/>
          <c:showVal val="0"/>
          <c:showCatName val="0"/>
          <c:showSerName val="0"/>
          <c:showPercent val="0"/>
          <c:showBubbleSize val="0"/>
        </c:dLbls>
        <c:smooth val="0"/>
        <c:axId val="494810928"/>
        <c:axId val="494811912"/>
      </c:lineChart>
      <c:catAx>
        <c:axId val="49481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494811912"/>
        <c:crosses val="autoZero"/>
        <c:auto val="1"/>
        <c:lblAlgn val="ctr"/>
        <c:lblOffset val="100"/>
        <c:noMultiLvlLbl val="0"/>
      </c:catAx>
      <c:valAx>
        <c:axId val="49481191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494810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7.x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0.72281</cdr:x>
      <cdr:y>0.93341</cdr:y>
    </cdr:from>
    <cdr:to>
      <cdr:x>0.91913</cdr:x>
      <cdr:y>0.98062</cdr:y>
    </cdr:to>
    <cdr:sp macro="" textlink="">
      <cdr:nvSpPr>
        <cdr:cNvPr id="2" name="Flowchart: Summing Junction 1"/>
        <cdr:cNvSpPr/>
      </cdr:nvSpPr>
      <cdr:spPr>
        <a:xfrm xmlns:a="http://schemas.openxmlformats.org/drawingml/2006/main">
          <a:off x="4488895" y="5272224"/>
          <a:ext cx="1219206" cy="266658"/>
        </a:xfrm>
        <a:prstGeom xmlns:a="http://schemas.openxmlformats.org/drawingml/2006/main" prst="flowChartSummingJunction">
          <a:avLst/>
        </a:prstGeom>
        <a:solidFill xmlns:a="http://schemas.openxmlformats.org/drawingml/2006/main">
          <a:schemeClr val="accent1">
            <a:alpha val="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0.21218</cdr:x>
      <cdr:y>0.78788</cdr:y>
    </cdr:from>
    <cdr:to>
      <cdr:x>0.82156</cdr:x>
      <cdr:y>0.85819</cdr:y>
    </cdr:to>
    <cdr:sp macro="" textlink="">
      <cdr:nvSpPr>
        <cdr:cNvPr id="3" name="TextBox 1"/>
        <cdr:cNvSpPr txBox="1"/>
      </cdr:nvSpPr>
      <cdr:spPr>
        <a:xfrm xmlns:a="http://schemas.openxmlformats.org/drawingml/2006/main">
          <a:off x="1317728" y="4450195"/>
          <a:ext cx="3784391" cy="39716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smtClean="0"/>
            <a:t>Approx. 4,800 Total Workstations</a:t>
          </a:r>
          <a:endParaRPr lang="en-US" sz="2000" dirty="0"/>
        </a:p>
      </cdr:txBody>
    </cdr:sp>
  </cdr:relSizeAnchor>
</c:userShapes>
</file>

<file path=ppt/drawings/drawing2.xml><?xml version="1.0" encoding="utf-8"?>
<c:userShapes xmlns:c="http://schemas.openxmlformats.org/drawingml/2006/chart">
  <cdr:relSizeAnchor xmlns:cdr="http://schemas.openxmlformats.org/drawingml/2006/chartDrawing">
    <cdr:from>
      <cdr:x>0.21218</cdr:x>
      <cdr:y>0.78788</cdr:y>
    </cdr:from>
    <cdr:to>
      <cdr:x>0.82156</cdr:x>
      <cdr:y>0.85819</cdr:y>
    </cdr:to>
    <cdr:sp macro="" textlink="">
      <cdr:nvSpPr>
        <cdr:cNvPr id="3" name="TextBox 1"/>
        <cdr:cNvSpPr txBox="1"/>
      </cdr:nvSpPr>
      <cdr:spPr>
        <a:xfrm xmlns:a="http://schemas.openxmlformats.org/drawingml/2006/main">
          <a:off x="1317728" y="4450195"/>
          <a:ext cx="3784391" cy="39716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smtClean="0"/>
            <a:t>Approx. 2,800 Total Workstations</a:t>
          </a:r>
          <a:endParaRPr lang="en-US" sz="2000" dirty="0"/>
        </a:p>
      </cdr:txBody>
    </cdr:sp>
  </cdr:relSizeAnchor>
</c:userShapes>
</file>

<file path=ppt/drawings/drawing3.xml><?xml version="1.0" encoding="utf-8"?>
<c:userShapes xmlns:c="http://schemas.openxmlformats.org/drawingml/2006/chart">
  <cdr:relSizeAnchor xmlns:cdr="http://schemas.openxmlformats.org/drawingml/2006/chartDrawing">
    <cdr:from>
      <cdr:x>0.61552</cdr:x>
      <cdr:y>0.39971</cdr:y>
    </cdr:from>
    <cdr:to>
      <cdr:x>0.9434</cdr:x>
      <cdr:y>0.70986</cdr:y>
    </cdr:to>
    <cdr:grpSp>
      <cdr:nvGrpSpPr>
        <cdr:cNvPr id="6" name="Group 5"/>
        <cdr:cNvGrpSpPr/>
      </cdr:nvGrpSpPr>
      <cdr:grpSpPr>
        <a:xfrm xmlns:a="http://schemas.openxmlformats.org/drawingml/2006/main">
          <a:off x="6259015" y="2676107"/>
          <a:ext cx="3334101" cy="2076492"/>
          <a:chOff x="6668633" y="2342741"/>
          <a:chExt cx="3334039" cy="2076450"/>
        </a:xfrm>
      </cdr:grpSpPr>
      <cdr:sp macro="" textlink="">
        <cdr:nvSpPr>
          <cdr:cNvPr id="4" name="Cloud 3"/>
          <cdr:cNvSpPr/>
        </cdr:nvSpPr>
        <cdr:spPr>
          <a:xfrm xmlns:a="http://schemas.openxmlformats.org/drawingml/2006/main">
            <a:off x="6668633" y="2342741"/>
            <a:ext cx="3334039" cy="2076450"/>
          </a:xfrm>
          <a:prstGeom xmlns:a="http://schemas.openxmlformats.org/drawingml/2006/main" prst="cloud">
            <a:avLst/>
          </a:prstGeom>
          <a:noFill xmlns:a="http://schemas.openxmlformats.org/drawingml/2006/main"/>
          <a:ln xmlns:a="http://schemas.openxmlformats.org/drawingml/2006/main">
            <a:solidFill>
              <a:schemeClr val="accent1">
                <a:shade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sp macro="" textlink="">
        <cdr:nvSpPr>
          <cdr:cNvPr id="5" name="TextBox 13"/>
          <cdr:cNvSpPr txBox="1"/>
        </cdr:nvSpPr>
        <cdr:spPr>
          <a:xfrm xmlns:a="http://schemas.openxmlformats.org/drawingml/2006/main">
            <a:off x="6961748" y="2747396"/>
            <a:ext cx="2936149" cy="1477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u="sng" dirty="0"/>
              <a:t>October Tech Desk Call Stats:</a:t>
            </a:r>
          </a:p>
          <a:p xmlns:a="http://schemas.openxmlformats.org/drawingml/2006/main">
            <a:pPr algn="ctr"/>
            <a:r>
              <a:rPr lang="en-US" dirty="0"/>
              <a:t>1,166 Calls</a:t>
            </a:r>
          </a:p>
          <a:p xmlns:a="http://schemas.openxmlformats.org/drawingml/2006/main">
            <a:pPr algn="ctr"/>
            <a:r>
              <a:rPr lang="en-US" dirty="0" smtClean="0"/>
              <a:t>721 Incidents</a:t>
            </a:r>
          </a:p>
          <a:p xmlns:a="http://schemas.openxmlformats.org/drawingml/2006/main">
            <a:pPr algn="ctr"/>
            <a:r>
              <a:rPr lang="en-US" dirty="0" smtClean="0"/>
              <a:t>464 FCR</a:t>
            </a:r>
          </a:p>
          <a:p xmlns:a="http://schemas.openxmlformats.org/drawingml/2006/main">
            <a:pPr algn="ctr"/>
            <a:r>
              <a:rPr lang="en-US" dirty="0" smtClean="0"/>
              <a:t>69%</a:t>
            </a:r>
            <a:endParaRPr lang="en-US" dirty="0"/>
          </a:p>
        </cdr:txBody>
      </cdr:sp>
    </cdr:grpSp>
  </cdr:relSizeAnchor>
</c:userShapes>
</file>

<file path=ppt/drawings/drawing4.xml><?xml version="1.0" encoding="utf-8"?>
<c:userShapes xmlns:c="http://schemas.openxmlformats.org/drawingml/2006/chart">
  <cdr:relSizeAnchor xmlns:cdr="http://schemas.openxmlformats.org/drawingml/2006/chartDrawing">
    <cdr:from>
      <cdr:x>0.03206</cdr:x>
      <cdr:y>0.86716</cdr:y>
    </cdr:from>
    <cdr:to>
      <cdr:x>0.35444</cdr:x>
      <cdr:y>0.90612</cdr:y>
    </cdr:to>
    <cdr:sp macro="" textlink="">
      <cdr:nvSpPr>
        <cdr:cNvPr id="2" name="TextBox 1"/>
        <cdr:cNvSpPr txBox="1"/>
      </cdr:nvSpPr>
      <cdr:spPr>
        <a:xfrm xmlns:a="http://schemas.openxmlformats.org/drawingml/2006/main">
          <a:off x="370849" y="4969575"/>
          <a:ext cx="3728566" cy="2232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(B) – Indicates blocked message per rule</a:t>
          </a:r>
          <a:endParaRPr lang="en-US" sz="1100" dirty="0"/>
        </a:p>
      </cdr:txBody>
    </cdr:sp>
  </cdr:relSizeAnchor>
  <cdr:relSizeAnchor xmlns:cdr="http://schemas.openxmlformats.org/drawingml/2006/chartDrawing">
    <cdr:from>
      <cdr:x>0.67073</cdr:x>
      <cdr:y>0.173</cdr:y>
    </cdr:from>
    <cdr:to>
      <cdr:x>1</cdr:x>
      <cdr:y>0.37802</cdr:y>
    </cdr:to>
    <cdr:sp macro="" textlink="">
      <cdr:nvSpPr>
        <cdr:cNvPr id="3" name="TextBox 4"/>
        <cdr:cNvSpPr txBox="1"/>
      </cdr:nvSpPr>
      <cdr:spPr>
        <a:xfrm xmlns:a="http://schemas.openxmlformats.org/drawingml/2006/main">
          <a:off x="7757541" y="1012841"/>
          <a:ext cx="3808207" cy="120032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Sample Data Oct 1 – Oct 31</a:t>
          </a:r>
        </a:p>
        <a:p xmlns:a="http://schemas.openxmlformats.org/drawingml/2006/main">
          <a:pPr marL="285750" indent="-285750">
            <a:buFont typeface="Arial" panose="020B0604020202020204" pitchFamily="34" charset="0"/>
            <a:buChar char="•"/>
          </a:pPr>
          <a:r>
            <a:rPr lang="en-US" dirty="0" smtClean="0"/>
            <a:t>13,962,002 Total messages</a:t>
          </a:r>
        </a:p>
        <a:p xmlns:a="http://schemas.openxmlformats.org/drawingml/2006/main">
          <a:pPr marL="285750" indent="-285750">
            <a:buFont typeface="Arial" panose="020B0604020202020204" pitchFamily="34" charset="0"/>
            <a:buChar char="•"/>
          </a:pPr>
          <a:r>
            <a:rPr lang="en-US" dirty="0" smtClean="0"/>
            <a:t>12,570,096 Did not reach user</a:t>
          </a:r>
        </a:p>
        <a:p xmlns:a="http://schemas.openxmlformats.org/drawingml/2006/main">
          <a:pPr marL="285750" indent="-285750">
            <a:buFont typeface="Arial" panose="020B0604020202020204" pitchFamily="34" charset="0"/>
            <a:buChar char="•"/>
          </a:pPr>
          <a:r>
            <a:rPr lang="en-US" dirty="0" smtClean="0"/>
            <a:t>1,391,906 messages delivered</a:t>
          </a:r>
          <a:endParaRPr lang="en-US" dirty="0"/>
        </a:p>
      </cdr:txBody>
    </cdr:sp>
  </cdr:relSizeAnchor>
</c:userShapes>
</file>

<file path=ppt/drawings/drawing5.xml><?xml version="1.0" encoding="utf-8"?>
<c:userShapes xmlns:c="http://schemas.openxmlformats.org/drawingml/2006/chart">
  <cdr:relSizeAnchor xmlns:cdr="http://schemas.openxmlformats.org/drawingml/2006/chartDrawing">
    <cdr:from>
      <cdr:x>0.90931</cdr:x>
      <cdr:y>0.7213</cdr:y>
    </cdr:from>
    <cdr:to>
      <cdr:x>0.94535</cdr:x>
      <cdr:y>0.76435</cdr:y>
    </cdr:to>
    <cdr:sp macro="" textlink="">
      <cdr:nvSpPr>
        <cdr:cNvPr id="3" name="TextBox 1"/>
        <cdr:cNvSpPr txBox="1"/>
      </cdr:nvSpPr>
      <cdr:spPr>
        <a:xfrm xmlns:a="http://schemas.openxmlformats.org/drawingml/2006/main">
          <a:off x="9613900" y="4946650"/>
          <a:ext cx="381000" cy="2952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57</a:t>
          </a:r>
          <a:endParaRPr lang="en-US" sz="1400" dirty="0"/>
        </a:p>
      </cdr:txBody>
    </cdr:sp>
  </cdr:relSizeAnchor>
  <cdr:relSizeAnchor xmlns:cdr="http://schemas.openxmlformats.org/drawingml/2006/chartDrawing">
    <cdr:from>
      <cdr:x>0.57057</cdr:x>
      <cdr:y>0.1338</cdr:y>
    </cdr:from>
    <cdr:to>
      <cdr:x>0.62432</cdr:x>
      <cdr:y>0.16944</cdr:y>
    </cdr:to>
    <cdr:sp macro="" textlink="">
      <cdr:nvSpPr>
        <cdr:cNvPr id="4" name="TextBox 1"/>
        <cdr:cNvSpPr txBox="1"/>
      </cdr:nvSpPr>
      <cdr:spPr>
        <a:xfrm xmlns:a="http://schemas.openxmlformats.org/drawingml/2006/main">
          <a:off x="6032499" y="917575"/>
          <a:ext cx="568325" cy="2444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1,291</a:t>
          </a:r>
          <a:endParaRPr lang="en-US" sz="1400" dirty="0"/>
        </a:p>
      </cdr:txBody>
    </cdr:sp>
  </cdr:relSizeAnchor>
  <cdr:relSizeAnchor xmlns:cdr="http://schemas.openxmlformats.org/drawingml/2006/chartDrawing">
    <cdr:from>
      <cdr:x>0.92132</cdr:x>
      <cdr:y>0.60509</cdr:y>
    </cdr:from>
    <cdr:to>
      <cdr:x>0.97508</cdr:x>
      <cdr:y>0.64074</cdr:y>
    </cdr:to>
    <cdr:sp macro="" textlink="">
      <cdr:nvSpPr>
        <cdr:cNvPr id="5" name="TextBox 1"/>
        <cdr:cNvSpPr txBox="1"/>
      </cdr:nvSpPr>
      <cdr:spPr>
        <a:xfrm xmlns:a="http://schemas.openxmlformats.org/drawingml/2006/main">
          <a:off x="9740899" y="4149725"/>
          <a:ext cx="568325" cy="2444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1,168</a:t>
          </a:r>
          <a:endParaRPr lang="en-US" sz="1400" dirty="0"/>
        </a:p>
      </cdr:txBody>
    </cdr:sp>
  </cdr:relSizeAnchor>
  <cdr:relSizeAnchor xmlns:cdr="http://schemas.openxmlformats.org/drawingml/2006/chartDrawing">
    <cdr:from>
      <cdr:x>0.57237</cdr:x>
      <cdr:y>0.36019</cdr:y>
    </cdr:from>
    <cdr:to>
      <cdr:x>0.60841</cdr:x>
      <cdr:y>0.40324</cdr:y>
    </cdr:to>
    <cdr:sp macro="" textlink="">
      <cdr:nvSpPr>
        <cdr:cNvPr id="6" name="TextBox 1"/>
        <cdr:cNvSpPr txBox="1"/>
      </cdr:nvSpPr>
      <cdr:spPr>
        <a:xfrm xmlns:a="http://schemas.openxmlformats.org/drawingml/2006/main">
          <a:off x="6051550" y="2470150"/>
          <a:ext cx="381000" cy="2952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70</a:t>
          </a:r>
          <a:endParaRPr lang="en-US" sz="1400" dirty="0"/>
        </a:p>
      </cdr:txBody>
    </cdr:sp>
  </cdr:relSizeAnchor>
  <cdr:relSizeAnchor xmlns:cdr="http://schemas.openxmlformats.org/drawingml/2006/chartDrawing">
    <cdr:from>
      <cdr:x>0.58919</cdr:x>
      <cdr:y>0.08472</cdr:y>
    </cdr:from>
    <cdr:to>
      <cdr:x>0.59099</cdr:x>
      <cdr:y>0.89167</cdr:y>
    </cdr:to>
    <cdr:cxnSp macro="">
      <cdr:nvCxnSpPr>
        <cdr:cNvPr id="8" name="Straight Connector 7"/>
        <cdr:cNvCxnSpPr/>
      </cdr:nvCxnSpPr>
      <cdr:spPr>
        <a:xfrm xmlns:a="http://schemas.openxmlformats.org/drawingml/2006/main" flipH="1">
          <a:off x="6229350" y="581025"/>
          <a:ext cx="19050" cy="5534025"/>
        </a:xfrm>
        <a:prstGeom xmlns:a="http://schemas.openxmlformats.org/drawingml/2006/main" prst="line">
          <a:avLst/>
        </a:prstGeom>
        <a:ln xmlns:a="http://schemas.openxmlformats.org/drawingml/2006/main" w="3175">
          <a:solidFill>
            <a:schemeClr val="tx1"/>
          </a:solidFill>
          <a:prstDash val="dash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0.15156</cdr:x>
      <cdr:y>0.07587</cdr:y>
    </cdr:from>
    <cdr:to>
      <cdr:x>0.92296</cdr:x>
      <cdr:y>0.07587</cdr:y>
    </cdr:to>
    <cdr:cxnSp macro="">
      <cdr:nvCxnSpPr>
        <cdr:cNvPr id="2" name="Straight Connector 1"/>
        <cdr:cNvCxnSpPr/>
      </cdr:nvCxnSpPr>
      <cdr:spPr>
        <a:xfrm xmlns:a="http://schemas.openxmlformats.org/drawingml/2006/main">
          <a:off x="1495381" y="520337"/>
          <a:ext cx="7611290" cy="0"/>
        </a:xfrm>
        <a:prstGeom xmlns:a="http://schemas.openxmlformats.org/drawingml/2006/main" prst="line">
          <a:avLst/>
        </a:prstGeom>
        <a:ln xmlns:a="http://schemas.openxmlformats.org/drawingml/2006/main" w="254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0.92674</cdr:x>
      <cdr:y>0.79492</cdr:y>
    </cdr:from>
    <cdr:to>
      <cdr:x>0.96117</cdr:x>
      <cdr:y>0.8381</cdr:y>
    </cdr:to>
    <cdr:sp macro="" textlink="">
      <cdr:nvSpPr>
        <cdr:cNvPr id="6" name="TextBox 5"/>
        <cdr:cNvSpPr txBox="1"/>
      </cdr:nvSpPr>
      <cdr:spPr>
        <a:xfrm xmlns:a="http://schemas.openxmlformats.org/drawingml/2006/main">
          <a:off x="9143999" y="5451566"/>
          <a:ext cx="339635" cy="29609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4.9</a:t>
          </a:r>
          <a:endParaRPr lang="en-US" sz="1400" dirty="0"/>
        </a:p>
      </cdr:txBody>
    </cdr:sp>
  </cdr:relSizeAnchor>
  <cdr:relSizeAnchor xmlns:cdr="http://schemas.openxmlformats.org/drawingml/2006/chartDrawing">
    <cdr:from>
      <cdr:x>0.9266</cdr:x>
      <cdr:y>0.05411</cdr:y>
    </cdr:from>
    <cdr:to>
      <cdr:x>0.96102</cdr:x>
      <cdr:y>0.09728</cdr:y>
    </cdr:to>
    <cdr:sp macro="" textlink="">
      <cdr:nvSpPr>
        <cdr:cNvPr id="7" name="TextBox 1"/>
        <cdr:cNvSpPr txBox="1"/>
      </cdr:nvSpPr>
      <cdr:spPr>
        <a:xfrm xmlns:a="http://schemas.openxmlformats.org/drawingml/2006/main">
          <a:off x="9142548" y="371066"/>
          <a:ext cx="339635" cy="29609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7.0</a:t>
          </a:r>
          <a:endParaRPr lang="en-US" sz="1400" dirty="0"/>
        </a:p>
      </cdr:txBody>
    </cdr:sp>
  </cdr:relSizeAnchor>
  <cdr:relSizeAnchor xmlns:cdr="http://schemas.openxmlformats.org/drawingml/2006/chartDrawing">
    <cdr:from>
      <cdr:x>0.67933</cdr:x>
      <cdr:y>0.27388</cdr:y>
    </cdr:from>
    <cdr:to>
      <cdr:x>0.94972</cdr:x>
      <cdr:y>0.32773</cdr:y>
    </cdr:to>
    <cdr:sp macro="" textlink="">
      <cdr:nvSpPr>
        <cdr:cNvPr id="9" name="TextBox 4"/>
        <cdr:cNvSpPr txBox="1"/>
      </cdr:nvSpPr>
      <cdr:spPr>
        <a:xfrm xmlns:a="http://schemas.openxmlformats.org/drawingml/2006/main">
          <a:off x="6702842" y="1878238"/>
          <a:ext cx="2667846"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Realistic Variance = 9 FTE’s</a:t>
          </a:r>
        </a:p>
      </cdr:txBody>
    </cdr:sp>
  </cdr:relSizeAnchor>
  <cdr:relSizeAnchor xmlns:cdr="http://schemas.openxmlformats.org/drawingml/2006/chartDrawing">
    <cdr:from>
      <cdr:x>0.43152</cdr:x>
      <cdr:y>0.17818</cdr:y>
    </cdr:from>
    <cdr:to>
      <cdr:x>0.62199</cdr:x>
      <cdr:y>0.26528</cdr:y>
    </cdr:to>
    <cdr:sp macro="" textlink="">
      <cdr:nvSpPr>
        <cdr:cNvPr id="10" name="TextBox 9"/>
        <cdr:cNvSpPr txBox="1"/>
      </cdr:nvSpPr>
      <cdr:spPr>
        <a:xfrm xmlns:a="http://schemas.openxmlformats.org/drawingml/2006/main">
          <a:off x="4257726" y="1221983"/>
          <a:ext cx="1879368" cy="5972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t>Shadow IT = 13 FTE’s</a:t>
          </a:r>
        </a:p>
        <a:p xmlns:a="http://schemas.openxmlformats.org/drawingml/2006/main">
          <a:r>
            <a:rPr lang="en-US" sz="1400" b="1" u="sng" dirty="0" smtClean="0"/>
            <a:t>Reorganization = +2 FTE’s</a:t>
          </a:r>
        </a:p>
        <a:p xmlns:a="http://schemas.openxmlformats.org/drawingml/2006/main">
          <a:endParaRPr lang="en-US" sz="11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cdr:x>
      <cdr:y>0.23443</cdr:y>
    </cdr:from>
    <cdr:to>
      <cdr:x>0.10961</cdr:x>
      <cdr:y>0.27866</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0" y="1556330"/>
          <a:ext cx="1214209" cy="29368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0.10948</cdr:x>
      <cdr:y>0.7231</cdr:y>
    </cdr:from>
    <cdr:to>
      <cdr:x>0.25709</cdr:x>
      <cdr:y>0.79627</cdr:y>
    </cdr:to>
    <cdr:sp macro="" textlink="">
      <cdr:nvSpPr>
        <cdr:cNvPr id="3" name="TextBox 2"/>
        <cdr:cNvSpPr txBox="1"/>
      </cdr:nvSpPr>
      <cdr:spPr>
        <a:xfrm xmlns:a="http://schemas.openxmlformats.org/drawingml/2006/main">
          <a:off x="1212764" y="4800601"/>
          <a:ext cx="1635211" cy="4857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YSU IT OPEX = $7.3M</a:t>
          </a:r>
        </a:p>
        <a:p xmlns:a="http://schemas.openxmlformats.org/drawingml/2006/main">
          <a:r>
            <a:rPr lang="en-US" dirty="0" smtClean="0"/>
            <a:t>Univ. FTE’s = 12,189 FTE’s</a:t>
          </a:r>
          <a:endParaRPr lang="en-US" sz="1100" dirty="0"/>
        </a:p>
      </cdr:txBody>
    </cdr:sp>
  </cdr:relSizeAnchor>
  <cdr:relSizeAnchor xmlns:cdr="http://schemas.openxmlformats.org/drawingml/2006/chartDrawing">
    <cdr:from>
      <cdr:x>0.22872</cdr:x>
      <cdr:y>0.67719</cdr:y>
    </cdr:from>
    <cdr:to>
      <cdr:x>0.26483</cdr:x>
      <cdr:y>0.73314</cdr:y>
    </cdr:to>
    <cdr:cxnSp macro="">
      <cdr:nvCxnSpPr>
        <cdr:cNvPr id="5" name="Straight Arrow Connector 4"/>
        <cdr:cNvCxnSpPr/>
      </cdr:nvCxnSpPr>
      <cdr:spPr>
        <a:xfrm xmlns:a="http://schemas.openxmlformats.org/drawingml/2006/main" flipV="1">
          <a:off x="2533650" y="4495801"/>
          <a:ext cx="400050" cy="37147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0.73315</cdr:x>
      <cdr:y>0.06934</cdr:y>
    </cdr:from>
    <cdr:to>
      <cdr:x>0.88306</cdr:x>
      <cdr:y>0.14252</cdr:y>
    </cdr:to>
    <cdr:sp macro="" textlink="">
      <cdr:nvSpPr>
        <cdr:cNvPr id="7" name="TextBox 1"/>
        <cdr:cNvSpPr txBox="1"/>
      </cdr:nvSpPr>
      <cdr:spPr>
        <a:xfrm xmlns:a="http://schemas.openxmlformats.org/drawingml/2006/main">
          <a:off x="8121564" y="460376"/>
          <a:ext cx="1660611" cy="4857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YSU IT OPEX = $8.6M</a:t>
          </a:r>
        </a:p>
        <a:p xmlns:a="http://schemas.openxmlformats.org/drawingml/2006/main">
          <a:r>
            <a:rPr lang="en-US" dirty="0" smtClean="0"/>
            <a:t>Univ. FTE’s = 12,095 FTE’s</a:t>
          </a:r>
          <a:endParaRPr lang="en-US" sz="1100" dirty="0"/>
        </a:p>
      </cdr:txBody>
    </cdr:sp>
  </cdr:relSizeAnchor>
  <cdr:relSizeAnchor xmlns:cdr="http://schemas.openxmlformats.org/drawingml/2006/chartDrawing">
    <cdr:from>
      <cdr:x>0.78503</cdr:x>
      <cdr:y>0.59254</cdr:y>
    </cdr:from>
    <cdr:to>
      <cdr:x>0.93293</cdr:x>
      <cdr:y>0.66571</cdr:y>
    </cdr:to>
    <cdr:sp macro="" textlink="">
      <cdr:nvSpPr>
        <cdr:cNvPr id="8" name="TextBox 1"/>
        <cdr:cNvSpPr txBox="1"/>
      </cdr:nvSpPr>
      <cdr:spPr>
        <a:xfrm xmlns:a="http://schemas.openxmlformats.org/drawingml/2006/main">
          <a:off x="8696239" y="3933825"/>
          <a:ext cx="1638386" cy="4857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YSU IT OPEX = $7.3M</a:t>
          </a:r>
        </a:p>
        <a:p xmlns:a="http://schemas.openxmlformats.org/drawingml/2006/main">
          <a:r>
            <a:rPr lang="en-US" dirty="0" smtClean="0"/>
            <a:t>Univ. FTE’s = 11,557 FTE’s</a:t>
          </a:r>
          <a:endParaRPr lang="en-US" sz="1100" dirty="0"/>
        </a:p>
      </cdr:txBody>
    </cdr:sp>
  </cdr:relSizeAnchor>
  <cdr:relSizeAnchor xmlns:cdr="http://schemas.openxmlformats.org/drawingml/2006/chartDrawing">
    <cdr:from>
      <cdr:x>0.908</cdr:x>
      <cdr:y>0.54519</cdr:y>
    </cdr:from>
    <cdr:to>
      <cdr:x>0.94411</cdr:x>
      <cdr:y>0.60115</cdr:y>
    </cdr:to>
    <cdr:cxnSp macro="">
      <cdr:nvCxnSpPr>
        <cdr:cNvPr id="9" name="Straight Arrow Connector 8"/>
        <cdr:cNvCxnSpPr/>
      </cdr:nvCxnSpPr>
      <cdr:spPr>
        <a:xfrm xmlns:a="http://schemas.openxmlformats.org/drawingml/2006/main" flipV="1">
          <a:off x="10058400" y="3619500"/>
          <a:ext cx="400050" cy="37147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0.69218</cdr:x>
      <cdr:y>0.11392</cdr:y>
    </cdr:from>
    <cdr:to>
      <cdr:x>0.73201</cdr:x>
      <cdr:y>0.17073</cdr:y>
    </cdr:to>
    <cdr:cxnSp macro="">
      <cdr:nvCxnSpPr>
        <cdr:cNvPr id="10" name="Straight Arrow Connector 9"/>
        <cdr:cNvCxnSpPr/>
      </cdr:nvCxnSpPr>
      <cdr:spPr>
        <a:xfrm xmlns:a="http://schemas.openxmlformats.org/drawingml/2006/main" flipH="1">
          <a:off x="7667625" y="756338"/>
          <a:ext cx="441325" cy="37713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650BE9C-9FAF-4FB0-B168-C722CF1DC0FB}" type="datetimeFigureOut">
              <a:rPr lang="en-US" smtClean="0"/>
              <a:t>2/20/2018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2C4FE54-C673-4D9F-AA9E-1C9705A597E7}" type="slidenum">
              <a:rPr lang="en-US" smtClean="0"/>
              <a:t>‹#›</a:t>
            </a:fld>
            <a:endParaRPr lang="en-US"/>
          </a:p>
        </p:txBody>
      </p:sp>
    </p:spTree>
    <p:extLst>
      <p:ext uri="{BB962C8B-B14F-4D97-AF65-F5344CB8AC3E}">
        <p14:creationId xmlns:p14="http://schemas.microsoft.com/office/powerpoint/2010/main" val="189651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Geneva" pitchFamily="-84" charset="0"/>
                <a:cs typeface="Geneva" pitchFamily="-84" charset="0"/>
              </a:defRPr>
            </a:lvl1pPr>
            <a:lvl2pPr marL="742950" indent="-285750">
              <a:defRPr>
                <a:solidFill>
                  <a:schemeClr val="tx1"/>
                </a:solidFill>
                <a:latin typeface="Arial" panose="020B0604020202020204" pitchFamily="34" charset="0"/>
                <a:ea typeface="Geneva" pitchFamily="-84" charset="0"/>
                <a:cs typeface="Geneva" pitchFamily="-84" charset="0"/>
              </a:defRPr>
            </a:lvl2pPr>
            <a:lvl3pPr marL="1143000" indent="-228600">
              <a:defRPr>
                <a:solidFill>
                  <a:schemeClr val="tx1"/>
                </a:solidFill>
                <a:latin typeface="Arial" panose="020B0604020202020204" pitchFamily="34" charset="0"/>
                <a:ea typeface="Geneva" pitchFamily="-84" charset="0"/>
                <a:cs typeface="Geneva" pitchFamily="-84" charset="0"/>
              </a:defRPr>
            </a:lvl3pPr>
            <a:lvl4pPr marL="1600200" indent="-228600">
              <a:defRPr>
                <a:solidFill>
                  <a:schemeClr val="tx1"/>
                </a:solidFill>
                <a:latin typeface="Arial" panose="020B0604020202020204" pitchFamily="34" charset="0"/>
                <a:ea typeface="Geneva" pitchFamily="-84" charset="0"/>
                <a:cs typeface="Geneva" pitchFamily="-84" charset="0"/>
              </a:defRPr>
            </a:lvl4pPr>
            <a:lvl5pPr marL="2057400" indent="-228600">
              <a:defRPr>
                <a:solidFill>
                  <a:schemeClr val="tx1"/>
                </a:solidFill>
                <a:latin typeface="Arial" panose="020B0604020202020204" pitchFamily="34" charset="0"/>
                <a:ea typeface="Geneva" pitchFamily="-84" charset="0"/>
                <a:cs typeface="Geneva" pitchFamily="-8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Geneva" pitchFamily="-84" charset="0"/>
                <a:cs typeface="Geneva" pitchFamily="-8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Geneva" pitchFamily="-84" charset="0"/>
                <a:cs typeface="Geneva" pitchFamily="-8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Geneva" pitchFamily="-84" charset="0"/>
                <a:cs typeface="Geneva" pitchFamily="-8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Geneva" pitchFamily="-84" charset="0"/>
                <a:cs typeface="Geneva" pitchFamily="-84" charset="0"/>
              </a:defRPr>
            </a:lvl9pPr>
          </a:lstStyle>
          <a:p>
            <a:fld id="{D69D5553-9D15-4DF0-9273-C94B50DA0A86}" type="slidenum">
              <a:rPr lang="en-US" altLang="en-US" smtClean="0"/>
              <a:pPr/>
              <a:t>1</a:t>
            </a:fld>
            <a:endParaRPr lang="en-US" altLang="en-US" smtClean="0"/>
          </a:p>
        </p:txBody>
      </p:sp>
    </p:spTree>
    <p:extLst>
      <p:ext uri="{BB962C8B-B14F-4D97-AF65-F5344CB8AC3E}">
        <p14:creationId xmlns:p14="http://schemas.microsoft.com/office/powerpoint/2010/main" val="1336965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72 calls per day at the Tech Desk in 2016</a:t>
            </a:r>
            <a:endParaRPr lang="en-US" dirty="0"/>
          </a:p>
        </p:txBody>
      </p:sp>
      <p:sp>
        <p:nvSpPr>
          <p:cNvPr id="4" name="Slide Number Placeholder 3"/>
          <p:cNvSpPr>
            <a:spLocks noGrp="1"/>
          </p:cNvSpPr>
          <p:nvPr>
            <p:ph type="sldNum" sz="quarter" idx="10"/>
          </p:nvPr>
        </p:nvSpPr>
        <p:spPr/>
        <p:txBody>
          <a:bodyPr/>
          <a:lstStyle/>
          <a:p>
            <a:fld id="{82C4FE54-C673-4D9F-AA9E-1C9705A597E7}" type="slidenum">
              <a:rPr lang="en-US" smtClean="0"/>
              <a:t>5</a:t>
            </a:fld>
            <a:endParaRPr lang="en-US"/>
          </a:p>
        </p:txBody>
      </p:sp>
    </p:spTree>
    <p:extLst>
      <p:ext uri="{BB962C8B-B14F-4D97-AF65-F5344CB8AC3E}">
        <p14:creationId xmlns:p14="http://schemas.microsoft.com/office/powerpoint/2010/main" val="3575994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FY17 – YSU IT is 4.8%</a:t>
            </a:r>
            <a:r>
              <a:rPr lang="en-US" baseline="0" dirty="0" smtClean="0"/>
              <a:t> of the University budget, but reduced FTE’s by 10%; disproportional decrease in IT FTE’s.</a:t>
            </a:r>
            <a:endParaRPr lang="en-US" dirty="0"/>
          </a:p>
        </p:txBody>
      </p:sp>
      <p:sp>
        <p:nvSpPr>
          <p:cNvPr id="4" name="Slide Number Placeholder 3"/>
          <p:cNvSpPr>
            <a:spLocks noGrp="1"/>
          </p:cNvSpPr>
          <p:nvPr>
            <p:ph type="sldNum" sz="quarter" idx="10"/>
          </p:nvPr>
        </p:nvSpPr>
        <p:spPr/>
        <p:txBody>
          <a:bodyPr/>
          <a:lstStyle/>
          <a:p>
            <a:fld id="{82C4FE54-C673-4D9F-AA9E-1C9705A597E7}" type="slidenum">
              <a:rPr lang="en-US" smtClean="0"/>
              <a:t>7</a:t>
            </a:fld>
            <a:endParaRPr lang="en-US"/>
          </a:p>
        </p:txBody>
      </p:sp>
    </p:spTree>
    <p:extLst>
      <p:ext uri="{BB962C8B-B14F-4D97-AF65-F5344CB8AC3E}">
        <p14:creationId xmlns:p14="http://schemas.microsoft.com/office/powerpoint/2010/main" val="130184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57 FTE’s to 81 FTE’s; YSU</a:t>
            </a:r>
            <a:r>
              <a:rPr lang="en-US" baseline="0" dirty="0" smtClean="0"/>
              <a:t> currently has 13.0 Shadow IT FTE’s reducing Gap to 11.0 FTE’s.  Reorganization accounts for 2.0 FTE’s (net new) reducing Gap to 9.0 FTE’s. Realistically Gap is approximately 4.0 FTE’s (2.0 Network Engineers, 1.0 Help Desk, 1.0 Systems Engineering)</a:t>
            </a:r>
            <a:endParaRPr lang="en-US" dirty="0"/>
          </a:p>
        </p:txBody>
      </p:sp>
      <p:sp>
        <p:nvSpPr>
          <p:cNvPr id="4" name="Slide Number Placeholder 3"/>
          <p:cNvSpPr>
            <a:spLocks noGrp="1"/>
          </p:cNvSpPr>
          <p:nvPr>
            <p:ph type="sldNum" sz="quarter" idx="10"/>
          </p:nvPr>
        </p:nvSpPr>
        <p:spPr/>
        <p:txBody>
          <a:bodyPr/>
          <a:lstStyle/>
          <a:p>
            <a:fld id="{82C4FE54-C673-4D9F-AA9E-1C9705A597E7}" type="slidenum">
              <a:rPr lang="en-US" smtClean="0"/>
              <a:t>8</a:t>
            </a:fld>
            <a:endParaRPr lang="en-US"/>
          </a:p>
        </p:txBody>
      </p:sp>
    </p:spTree>
    <p:extLst>
      <p:ext uri="{BB962C8B-B14F-4D97-AF65-F5344CB8AC3E}">
        <p14:creationId xmlns:p14="http://schemas.microsoft.com/office/powerpoint/2010/main" val="663157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438026-DECF-43E7-9A96-9F00E2240A18}"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912BB-E5C0-4868-BDCB-31BAED4C130E}" type="slidenum">
              <a:rPr lang="en-US" smtClean="0"/>
              <a:t>‹#›</a:t>
            </a:fld>
            <a:endParaRPr lang="en-US"/>
          </a:p>
        </p:txBody>
      </p:sp>
    </p:spTree>
    <p:extLst>
      <p:ext uri="{BB962C8B-B14F-4D97-AF65-F5344CB8AC3E}">
        <p14:creationId xmlns:p14="http://schemas.microsoft.com/office/powerpoint/2010/main" val="2894355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438026-DECF-43E7-9A96-9F00E2240A18}"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912BB-E5C0-4868-BDCB-31BAED4C130E}" type="slidenum">
              <a:rPr lang="en-US" smtClean="0"/>
              <a:t>‹#›</a:t>
            </a:fld>
            <a:endParaRPr lang="en-US"/>
          </a:p>
        </p:txBody>
      </p:sp>
    </p:spTree>
    <p:extLst>
      <p:ext uri="{BB962C8B-B14F-4D97-AF65-F5344CB8AC3E}">
        <p14:creationId xmlns:p14="http://schemas.microsoft.com/office/powerpoint/2010/main" val="150363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438026-DECF-43E7-9A96-9F00E2240A18}"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912BB-E5C0-4868-BDCB-31BAED4C130E}" type="slidenum">
              <a:rPr lang="en-US" smtClean="0"/>
              <a:t>‹#›</a:t>
            </a:fld>
            <a:endParaRPr lang="en-US"/>
          </a:p>
        </p:txBody>
      </p:sp>
    </p:spTree>
    <p:extLst>
      <p:ext uri="{BB962C8B-B14F-4D97-AF65-F5344CB8AC3E}">
        <p14:creationId xmlns:p14="http://schemas.microsoft.com/office/powerpoint/2010/main" val="289279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pic>
        <p:nvPicPr>
          <p:cNvPr id="6" name="Picture 3" descr="threequarters_brigh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811834" y="736956"/>
            <a:ext cx="10568333" cy="1143000"/>
          </a:xfrm>
        </p:spPr>
        <p:txBody>
          <a:bodyPr/>
          <a:lstStyle>
            <a:lvl1pPr>
              <a:defRPr>
                <a:solidFill>
                  <a:schemeClr val="bg1"/>
                </a:solidFill>
              </a:defRPr>
            </a:lvl1pPr>
          </a:lstStyle>
          <a:p>
            <a:r>
              <a:rPr lang="en-US" dirty="0"/>
              <a:t>Click to edit Master title style</a:t>
            </a:r>
          </a:p>
        </p:txBody>
      </p:sp>
      <p:sp>
        <p:nvSpPr>
          <p:cNvPr id="5" name="Subtitle 2"/>
          <p:cNvSpPr>
            <a:spLocks noGrp="1"/>
          </p:cNvSpPr>
          <p:nvPr>
            <p:ph type="subTitle" idx="1"/>
          </p:nvPr>
        </p:nvSpPr>
        <p:spPr>
          <a:xfrm>
            <a:off x="811833" y="5534734"/>
            <a:ext cx="8534400" cy="782902"/>
          </a:xfrm>
        </p:spPr>
        <p:txBody>
          <a:bodyPr>
            <a:normAutofit/>
          </a:bodyPr>
          <a:lstStyle>
            <a:lvl1pPr marL="0" indent="0" algn="l">
              <a:buNone/>
              <a:defRPr sz="2000">
                <a:solidFill>
                  <a:srgbClr val="00497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Content Placeholder 2"/>
          <p:cNvSpPr>
            <a:spLocks noGrp="1"/>
          </p:cNvSpPr>
          <p:nvPr>
            <p:ph idx="10"/>
          </p:nvPr>
        </p:nvSpPr>
        <p:spPr>
          <a:xfrm>
            <a:off x="811834" y="1879957"/>
            <a:ext cx="10568333" cy="241325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199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438026-DECF-43E7-9A96-9F00E2240A18}"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912BB-E5C0-4868-BDCB-31BAED4C130E}" type="slidenum">
              <a:rPr lang="en-US" smtClean="0"/>
              <a:t>‹#›</a:t>
            </a:fld>
            <a:endParaRPr lang="en-US"/>
          </a:p>
        </p:txBody>
      </p:sp>
    </p:spTree>
    <p:extLst>
      <p:ext uri="{BB962C8B-B14F-4D97-AF65-F5344CB8AC3E}">
        <p14:creationId xmlns:p14="http://schemas.microsoft.com/office/powerpoint/2010/main" val="363986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438026-DECF-43E7-9A96-9F00E2240A18}"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912BB-E5C0-4868-BDCB-31BAED4C130E}" type="slidenum">
              <a:rPr lang="en-US" smtClean="0"/>
              <a:t>‹#›</a:t>
            </a:fld>
            <a:endParaRPr lang="en-US"/>
          </a:p>
        </p:txBody>
      </p:sp>
    </p:spTree>
    <p:extLst>
      <p:ext uri="{BB962C8B-B14F-4D97-AF65-F5344CB8AC3E}">
        <p14:creationId xmlns:p14="http://schemas.microsoft.com/office/powerpoint/2010/main" val="3441148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438026-DECF-43E7-9A96-9F00E2240A18}"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912BB-E5C0-4868-BDCB-31BAED4C130E}" type="slidenum">
              <a:rPr lang="en-US" smtClean="0"/>
              <a:t>‹#›</a:t>
            </a:fld>
            <a:endParaRPr lang="en-US"/>
          </a:p>
        </p:txBody>
      </p:sp>
    </p:spTree>
    <p:extLst>
      <p:ext uri="{BB962C8B-B14F-4D97-AF65-F5344CB8AC3E}">
        <p14:creationId xmlns:p14="http://schemas.microsoft.com/office/powerpoint/2010/main" val="71130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438026-DECF-43E7-9A96-9F00E2240A18}"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8912BB-E5C0-4868-BDCB-31BAED4C130E}" type="slidenum">
              <a:rPr lang="en-US" smtClean="0"/>
              <a:t>‹#›</a:t>
            </a:fld>
            <a:endParaRPr lang="en-US"/>
          </a:p>
        </p:txBody>
      </p:sp>
    </p:spTree>
    <p:extLst>
      <p:ext uri="{BB962C8B-B14F-4D97-AF65-F5344CB8AC3E}">
        <p14:creationId xmlns:p14="http://schemas.microsoft.com/office/powerpoint/2010/main" val="380927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438026-DECF-43E7-9A96-9F00E2240A18}"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8912BB-E5C0-4868-BDCB-31BAED4C130E}" type="slidenum">
              <a:rPr lang="en-US" smtClean="0"/>
              <a:t>‹#›</a:t>
            </a:fld>
            <a:endParaRPr lang="en-US"/>
          </a:p>
        </p:txBody>
      </p:sp>
    </p:spTree>
    <p:extLst>
      <p:ext uri="{BB962C8B-B14F-4D97-AF65-F5344CB8AC3E}">
        <p14:creationId xmlns:p14="http://schemas.microsoft.com/office/powerpoint/2010/main" val="110696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438026-DECF-43E7-9A96-9F00E2240A18}"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8912BB-E5C0-4868-BDCB-31BAED4C130E}" type="slidenum">
              <a:rPr lang="en-US" smtClean="0"/>
              <a:t>‹#›</a:t>
            </a:fld>
            <a:endParaRPr lang="en-US"/>
          </a:p>
        </p:txBody>
      </p:sp>
    </p:spTree>
    <p:extLst>
      <p:ext uri="{BB962C8B-B14F-4D97-AF65-F5344CB8AC3E}">
        <p14:creationId xmlns:p14="http://schemas.microsoft.com/office/powerpoint/2010/main" val="294588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438026-DECF-43E7-9A96-9F00E2240A18}"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912BB-E5C0-4868-BDCB-31BAED4C130E}" type="slidenum">
              <a:rPr lang="en-US" smtClean="0"/>
              <a:t>‹#›</a:t>
            </a:fld>
            <a:endParaRPr lang="en-US"/>
          </a:p>
        </p:txBody>
      </p:sp>
    </p:spTree>
    <p:extLst>
      <p:ext uri="{BB962C8B-B14F-4D97-AF65-F5344CB8AC3E}">
        <p14:creationId xmlns:p14="http://schemas.microsoft.com/office/powerpoint/2010/main" val="207229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438026-DECF-43E7-9A96-9F00E2240A18}"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912BB-E5C0-4868-BDCB-31BAED4C130E}" type="slidenum">
              <a:rPr lang="en-US" smtClean="0"/>
              <a:t>‹#›</a:t>
            </a:fld>
            <a:endParaRPr lang="en-US"/>
          </a:p>
        </p:txBody>
      </p:sp>
    </p:spTree>
    <p:extLst>
      <p:ext uri="{BB962C8B-B14F-4D97-AF65-F5344CB8AC3E}">
        <p14:creationId xmlns:p14="http://schemas.microsoft.com/office/powerpoint/2010/main" val="144517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38026-DECF-43E7-9A96-9F00E2240A18}"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912BB-E5C0-4868-BDCB-31BAED4C130E}" type="slidenum">
              <a:rPr lang="en-US" smtClean="0"/>
              <a:t>‹#›</a:t>
            </a:fld>
            <a:endParaRPr lang="en-US"/>
          </a:p>
        </p:txBody>
      </p:sp>
    </p:spTree>
    <p:extLst>
      <p:ext uri="{BB962C8B-B14F-4D97-AF65-F5344CB8AC3E}">
        <p14:creationId xmlns:p14="http://schemas.microsoft.com/office/powerpoint/2010/main" val="2331439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5"/>
          <p:cNvSpPr>
            <a:spLocks noGrp="1"/>
          </p:cNvSpPr>
          <p:nvPr>
            <p:ph type="title"/>
          </p:nvPr>
        </p:nvSpPr>
        <p:spPr>
          <a:xfrm>
            <a:off x="2133600" y="482601"/>
            <a:ext cx="7924800" cy="3751263"/>
          </a:xfrm>
        </p:spPr>
        <p:txBody>
          <a:bodyPr/>
          <a:lstStyle/>
          <a:p>
            <a:pPr algn="ctr"/>
            <a:r>
              <a:rPr lang="en-US" altLang="en-US" sz="4800" dirty="0">
                <a:latin typeface="Arial Black" panose="020B0A04020102020204" pitchFamily="34" charset="0"/>
                <a:ea typeface="Geneva" pitchFamily="-84" charset="0"/>
                <a:cs typeface="Arial  " charset="0"/>
              </a:rPr>
              <a:t/>
            </a:r>
            <a:br>
              <a:rPr lang="en-US" altLang="en-US" sz="4800" dirty="0">
                <a:latin typeface="Arial Black" panose="020B0A04020102020204" pitchFamily="34" charset="0"/>
                <a:ea typeface="Geneva" pitchFamily="-84" charset="0"/>
                <a:cs typeface="Arial  " charset="0"/>
              </a:rPr>
            </a:br>
            <a:r>
              <a:rPr lang="en-US" altLang="en-US" sz="4800" dirty="0">
                <a:latin typeface="Arial Black" panose="020B0A04020102020204" pitchFamily="34" charset="0"/>
                <a:ea typeface="Geneva" pitchFamily="-84" charset="0"/>
                <a:cs typeface="Arial  " charset="0"/>
              </a:rPr>
              <a:t>YSU </a:t>
            </a:r>
            <a:r>
              <a:rPr lang="en-US" altLang="en-US" sz="4800" dirty="0" smtClean="0">
                <a:latin typeface="Arial Black" panose="020B0A04020102020204" pitchFamily="34" charset="0"/>
                <a:ea typeface="Geneva" pitchFamily="-84" charset="0"/>
                <a:cs typeface="Arial  " charset="0"/>
              </a:rPr>
              <a:t>ITS Metrics</a:t>
            </a:r>
            <a:r>
              <a:rPr lang="en-US" altLang="en-US" sz="4800" dirty="0">
                <a:latin typeface="Arial Black" panose="020B0A04020102020204" pitchFamily="34" charset="0"/>
                <a:ea typeface="Geneva" pitchFamily="-84" charset="0"/>
                <a:cs typeface="Arial  " charset="0"/>
              </a:rPr>
              <a:t/>
            </a:r>
            <a:br>
              <a:rPr lang="en-US" altLang="en-US" sz="4800" dirty="0">
                <a:latin typeface="Arial Black" panose="020B0A04020102020204" pitchFamily="34" charset="0"/>
                <a:ea typeface="Geneva" pitchFamily="-84" charset="0"/>
                <a:cs typeface="Arial  " charset="0"/>
              </a:rPr>
            </a:br>
            <a:r>
              <a:rPr lang="en-US" altLang="en-US" sz="4800" dirty="0" smtClean="0">
                <a:latin typeface="Arial Black" panose="020B0A04020102020204" pitchFamily="34" charset="0"/>
                <a:ea typeface="Geneva" pitchFamily="-84" charset="0"/>
                <a:cs typeface="Arial  " charset="0"/>
              </a:rPr>
              <a:t>for Tod Hall Leaders</a:t>
            </a:r>
            <a:r>
              <a:rPr lang="en-US" altLang="en-US" sz="4800" dirty="0">
                <a:latin typeface="Arial Black" panose="020B0A04020102020204" pitchFamily="34" charset="0"/>
                <a:ea typeface="Geneva" pitchFamily="-84" charset="0"/>
                <a:cs typeface="Arial  " charset="0"/>
              </a:rPr>
              <a:t/>
            </a:r>
            <a:br>
              <a:rPr lang="en-US" altLang="en-US" sz="4800" dirty="0">
                <a:latin typeface="Arial Black" panose="020B0A04020102020204" pitchFamily="34" charset="0"/>
                <a:ea typeface="Geneva" pitchFamily="-84" charset="0"/>
                <a:cs typeface="Arial  " charset="0"/>
              </a:rPr>
            </a:br>
            <a:r>
              <a:rPr lang="en-US" altLang="en-US" sz="4800" dirty="0">
                <a:latin typeface="Arial Black" panose="020B0A04020102020204" pitchFamily="34" charset="0"/>
                <a:ea typeface="Geneva" pitchFamily="-84" charset="0"/>
                <a:cs typeface="Arial  " charset="0"/>
              </a:rPr>
              <a:t/>
            </a:r>
            <a:br>
              <a:rPr lang="en-US" altLang="en-US" sz="4800" dirty="0">
                <a:latin typeface="Arial Black" panose="020B0A04020102020204" pitchFamily="34" charset="0"/>
                <a:ea typeface="Geneva" pitchFamily="-84" charset="0"/>
                <a:cs typeface="Arial  " charset="0"/>
              </a:rPr>
            </a:br>
            <a:r>
              <a:rPr lang="en-US" altLang="en-US" sz="3600" i="1" dirty="0" smtClean="0">
                <a:latin typeface="Arial Black" panose="020B0A04020102020204" pitchFamily="34" charset="0"/>
                <a:ea typeface="Geneva" pitchFamily="-84" charset="0"/>
                <a:cs typeface="Arial  " charset="0"/>
              </a:rPr>
              <a:t>November 4, 2016</a:t>
            </a:r>
            <a:endParaRPr lang="en-US" altLang="en-US" sz="3600" i="1" dirty="0">
              <a:solidFill>
                <a:srgbClr val="FFFFFF"/>
              </a:solidFill>
              <a:latin typeface="Arial Black" panose="020B0A04020102020204" pitchFamily="34" charset="0"/>
              <a:ea typeface="Geneva" pitchFamily="-84" charset="0"/>
              <a:cs typeface="Arial  " charset="0"/>
            </a:endParaRPr>
          </a:p>
        </p:txBody>
      </p:sp>
      <p:sp>
        <p:nvSpPr>
          <p:cNvPr id="2" name="TextBox 1"/>
          <p:cNvSpPr txBox="1"/>
          <p:nvPr/>
        </p:nvSpPr>
        <p:spPr>
          <a:xfrm>
            <a:off x="3873501" y="5472113"/>
            <a:ext cx="6640513" cy="914400"/>
          </a:xfrm>
          <a:prstGeom prst="rect">
            <a:avLst/>
          </a:prstGeom>
        </p:spPr>
        <p:txBody>
          <a:bodyPr wrap="none">
            <a:normAutofit/>
          </a:bodyPr>
          <a:lstStyle/>
          <a:p>
            <a:pPr marL="174625" indent="-174625" algn="r">
              <a:defRPr/>
            </a:pPr>
            <a:r>
              <a:rPr lang="en-US" sz="2400" dirty="0" smtClean="0">
                <a:solidFill>
                  <a:srgbClr val="004976"/>
                </a:solidFill>
                <a:latin typeface="Copperplate Gothic Light" panose="020E0507020206020404" pitchFamily="34" charset="0"/>
                <a:ea typeface="+mj-ea"/>
                <a:cs typeface="Arial  "/>
              </a:rPr>
              <a:t>Interim Chief Information Officer</a:t>
            </a:r>
            <a:endParaRPr lang="en-US" sz="2400" dirty="0">
              <a:solidFill>
                <a:srgbClr val="004976"/>
              </a:solidFill>
              <a:latin typeface="Copperplate Gothic Light" panose="020E0507020206020404" pitchFamily="34" charset="0"/>
              <a:ea typeface="+mj-ea"/>
              <a:cs typeface="Arial  "/>
            </a:endParaRPr>
          </a:p>
          <a:p>
            <a:pPr marL="174625" indent="-174625" algn="r">
              <a:defRPr/>
            </a:pPr>
            <a:r>
              <a:rPr lang="en-US" sz="2400" dirty="0">
                <a:solidFill>
                  <a:srgbClr val="004976"/>
                </a:solidFill>
                <a:latin typeface="Copperplate Gothic Light" panose="020E0507020206020404" pitchFamily="34" charset="0"/>
                <a:ea typeface="+mj-ea"/>
                <a:cs typeface="Arial  "/>
              </a:rPr>
              <a:t>Jim Yukech</a:t>
            </a:r>
          </a:p>
        </p:txBody>
      </p:sp>
      <p:pic>
        <p:nvPicPr>
          <p:cNvPr id="7782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25" y="5614988"/>
            <a:ext cx="10287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176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377"/>
            <a:ext cx="5379720" cy="705394"/>
          </a:xfrm>
        </p:spPr>
        <p:txBody>
          <a:bodyPr>
            <a:normAutofit/>
          </a:bodyPr>
          <a:lstStyle/>
          <a:p>
            <a:r>
              <a:rPr lang="en-US" sz="3600" b="1" u="sng" dirty="0" smtClean="0"/>
              <a:t>IT Metrics  “Coming Soon”:</a:t>
            </a:r>
            <a:endParaRPr lang="en-US" sz="3600" b="1" u="sng" dirty="0"/>
          </a:p>
        </p:txBody>
      </p:sp>
      <p:sp>
        <p:nvSpPr>
          <p:cNvPr id="3" name="Content Placeholder 2"/>
          <p:cNvSpPr>
            <a:spLocks noGrp="1"/>
          </p:cNvSpPr>
          <p:nvPr>
            <p:ph idx="1"/>
          </p:nvPr>
        </p:nvSpPr>
        <p:spPr>
          <a:xfrm>
            <a:off x="838200" y="783771"/>
            <a:ext cx="10515600" cy="5930538"/>
          </a:xfrm>
        </p:spPr>
        <p:txBody>
          <a:bodyPr>
            <a:normAutofit lnSpcReduction="10000"/>
          </a:bodyPr>
          <a:lstStyle/>
          <a:p>
            <a:r>
              <a:rPr lang="en-US" b="1" dirty="0" smtClean="0"/>
              <a:t>Project Management Office (PMO): requires PMO software implementation, under evaluation – potentially, ITSM module</a:t>
            </a:r>
          </a:p>
          <a:p>
            <a:pPr lvl="1"/>
            <a:r>
              <a:rPr lang="en-US" dirty="0" smtClean="0"/>
              <a:t># Projects on-time and under budget</a:t>
            </a:r>
          </a:p>
          <a:p>
            <a:pPr lvl="1"/>
            <a:r>
              <a:rPr lang="en-US" dirty="0" smtClean="0"/>
              <a:t>Project Satisfaction (a combination of Customer Satisfaction (CSAT) and on-time and under budget)</a:t>
            </a:r>
          </a:p>
          <a:p>
            <a:r>
              <a:rPr lang="en-US" b="1" dirty="0" smtClean="0"/>
              <a:t>IT Service Level Agreements (SLA’s): requires ITSM software update -in progress</a:t>
            </a:r>
          </a:p>
          <a:p>
            <a:pPr lvl="1"/>
            <a:r>
              <a:rPr lang="en-US" dirty="0" smtClean="0"/>
              <a:t>New employee onboarding (i.e. PC and phone installed within 10 days of accepting offer)</a:t>
            </a:r>
          </a:p>
          <a:p>
            <a:pPr lvl="1"/>
            <a:r>
              <a:rPr lang="en-US" dirty="0" smtClean="0"/>
              <a:t>Incident ticket response time (i.e. Sev1 – 15 </a:t>
            </a:r>
            <a:r>
              <a:rPr lang="en-US" dirty="0" err="1" smtClean="0"/>
              <a:t>mins</a:t>
            </a:r>
            <a:r>
              <a:rPr lang="en-US" dirty="0" smtClean="0"/>
              <a:t>, Sev2 – 1 hour, etc.)</a:t>
            </a:r>
          </a:p>
          <a:p>
            <a:r>
              <a:rPr lang="en-US" b="1" dirty="0" smtClean="0"/>
              <a:t>Network Uptime (not including scheduled downtime):  requires network monitoring software - in progress</a:t>
            </a:r>
          </a:p>
          <a:p>
            <a:r>
              <a:rPr lang="en-US" b="1" dirty="0" smtClean="0"/>
              <a:t>Customer Satisfaction (CSAT):  requires ITSM software update - in progress</a:t>
            </a:r>
          </a:p>
          <a:p>
            <a:pPr lvl="1"/>
            <a:r>
              <a:rPr lang="en-US" dirty="0" smtClean="0"/>
              <a:t>Should sample overall CSAT for one-fourth of all Tech Desk tickets</a:t>
            </a:r>
          </a:p>
        </p:txBody>
      </p:sp>
    </p:spTree>
    <p:extLst>
      <p:ext uri="{BB962C8B-B14F-4D97-AF65-F5344CB8AC3E}">
        <p14:creationId xmlns:p14="http://schemas.microsoft.com/office/powerpoint/2010/main" val="2428703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2961" y="140521"/>
            <a:ext cx="1018227" cy="584775"/>
          </a:xfrm>
          <a:prstGeom prst="rect">
            <a:avLst/>
          </a:prstGeom>
          <a:noFill/>
        </p:spPr>
        <p:txBody>
          <a:bodyPr wrap="none" rtlCol="0">
            <a:spAutoFit/>
          </a:bodyPr>
          <a:lstStyle/>
          <a:p>
            <a:r>
              <a:rPr lang="en-US" sz="3200" dirty="0" smtClean="0"/>
              <a:t>2016</a:t>
            </a:r>
            <a:endParaRPr lang="en-US" sz="3200" dirty="0"/>
          </a:p>
        </p:txBody>
      </p:sp>
      <p:sp>
        <p:nvSpPr>
          <p:cNvPr id="6" name="TextBox 5"/>
          <p:cNvSpPr txBox="1"/>
          <p:nvPr/>
        </p:nvSpPr>
        <p:spPr>
          <a:xfrm>
            <a:off x="2561910" y="140520"/>
            <a:ext cx="1018227" cy="584775"/>
          </a:xfrm>
          <a:prstGeom prst="rect">
            <a:avLst/>
          </a:prstGeom>
          <a:noFill/>
        </p:spPr>
        <p:txBody>
          <a:bodyPr wrap="none" rtlCol="0">
            <a:spAutoFit/>
          </a:bodyPr>
          <a:lstStyle/>
          <a:p>
            <a:r>
              <a:rPr lang="en-US" sz="3200" dirty="0" smtClean="0"/>
              <a:t>2000</a:t>
            </a:r>
            <a:endParaRPr lang="en-US" sz="3200" dirty="0"/>
          </a:p>
        </p:txBody>
      </p:sp>
      <p:graphicFrame>
        <p:nvGraphicFramePr>
          <p:cNvPr id="11" name="Chart 10"/>
          <p:cNvGraphicFramePr>
            <a:graphicFrameLocks/>
          </p:cNvGraphicFramePr>
          <p:nvPr>
            <p:extLst>
              <p:ext uri="{D42A27DB-BD31-4B8C-83A1-F6EECF244321}">
                <p14:modId xmlns:p14="http://schemas.microsoft.com/office/powerpoint/2010/main" val="3221766090"/>
              </p:ext>
            </p:extLst>
          </p:nvPr>
        </p:nvGraphicFramePr>
        <p:xfrm>
          <a:off x="5876924" y="752475"/>
          <a:ext cx="6210300" cy="5648325"/>
        </p:xfrm>
        <a:graphic>
          <a:graphicData uri="http://schemas.openxmlformats.org/drawingml/2006/chart">
            <c:chart xmlns:c="http://schemas.openxmlformats.org/drawingml/2006/chart" xmlns:r="http://schemas.openxmlformats.org/officeDocument/2006/relationships" r:id="rId2"/>
          </a:graphicData>
        </a:graphic>
      </p:graphicFrame>
      <p:grpSp>
        <p:nvGrpSpPr>
          <p:cNvPr id="15" name="Group 14"/>
          <p:cNvGrpSpPr/>
          <p:nvPr/>
        </p:nvGrpSpPr>
        <p:grpSpPr>
          <a:xfrm>
            <a:off x="5144361" y="1143000"/>
            <a:ext cx="1884217" cy="1320800"/>
            <a:chOff x="4978400" y="4876800"/>
            <a:chExt cx="1884217" cy="1320800"/>
          </a:xfrm>
        </p:grpSpPr>
        <p:sp>
          <p:nvSpPr>
            <p:cNvPr id="13" name="Cloud 12"/>
            <p:cNvSpPr/>
            <p:nvPr/>
          </p:nvSpPr>
          <p:spPr>
            <a:xfrm>
              <a:off x="4978400" y="4876800"/>
              <a:ext cx="1884217" cy="1320800"/>
            </a:xfrm>
            <a:prstGeom prst="cloud">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090986" y="5267325"/>
              <a:ext cx="1747017" cy="369332"/>
            </a:xfrm>
            <a:prstGeom prst="rect">
              <a:avLst/>
            </a:prstGeom>
            <a:noFill/>
          </p:spPr>
          <p:txBody>
            <a:bodyPr wrap="none" rtlCol="0">
              <a:spAutoFit/>
            </a:bodyPr>
            <a:lstStyle/>
            <a:p>
              <a:r>
                <a:rPr lang="en-US" b="1" dirty="0" smtClean="0">
                  <a:latin typeface="Arial Rounded MT Bold" panose="020F0704030504030204" pitchFamily="34" charset="0"/>
                </a:rPr>
                <a:t>&gt; 70% growth</a:t>
              </a:r>
              <a:endParaRPr lang="en-US" b="1" dirty="0">
                <a:latin typeface="Arial Rounded MT Bold" panose="020F0704030504030204" pitchFamily="34" charset="0"/>
              </a:endParaRPr>
            </a:p>
          </p:txBody>
        </p:sp>
      </p:grpSp>
      <p:graphicFrame>
        <p:nvGraphicFramePr>
          <p:cNvPr id="16" name="Chart 15"/>
          <p:cNvGraphicFramePr>
            <a:graphicFrameLocks/>
          </p:cNvGraphicFramePr>
          <p:nvPr>
            <p:extLst>
              <p:ext uri="{D42A27DB-BD31-4B8C-83A1-F6EECF244321}">
                <p14:modId xmlns:p14="http://schemas.microsoft.com/office/powerpoint/2010/main" val="3501885628"/>
              </p:ext>
            </p:extLst>
          </p:nvPr>
        </p:nvGraphicFramePr>
        <p:xfrm>
          <a:off x="85715" y="752475"/>
          <a:ext cx="6210300" cy="5648325"/>
        </p:xfrm>
        <a:graphic>
          <a:graphicData uri="http://schemas.openxmlformats.org/drawingml/2006/chart">
            <c:chart xmlns:c="http://schemas.openxmlformats.org/drawingml/2006/chart" xmlns:r="http://schemas.openxmlformats.org/officeDocument/2006/relationships" r:id="rId3"/>
          </a:graphicData>
        </a:graphic>
      </p:graphicFrame>
      <p:sp>
        <p:nvSpPr>
          <p:cNvPr id="17" name="Flowchart: Summing Junction 16"/>
          <p:cNvSpPr/>
          <p:nvPr/>
        </p:nvSpPr>
        <p:spPr>
          <a:xfrm>
            <a:off x="2838447" y="6038871"/>
            <a:ext cx="1704978" cy="238104"/>
          </a:xfrm>
          <a:prstGeom prst="flowChartSummingJunction">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328288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20445" y="4146695"/>
            <a:ext cx="8047533" cy="2647742"/>
          </a:xfrm>
          <a:prstGeom prst="rect">
            <a:avLst/>
          </a:prstGeom>
        </p:spPr>
      </p:pic>
      <p:pic>
        <p:nvPicPr>
          <p:cNvPr id="6" name="Picture 5"/>
          <p:cNvPicPr>
            <a:picLocks noChangeAspect="1"/>
          </p:cNvPicPr>
          <p:nvPr/>
        </p:nvPicPr>
        <p:blipFill>
          <a:blip r:embed="rId3"/>
          <a:stretch>
            <a:fillRect/>
          </a:stretch>
        </p:blipFill>
        <p:spPr>
          <a:xfrm>
            <a:off x="1920445" y="1832026"/>
            <a:ext cx="7973824" cy="2224876"/>
          </a:xfrm>
          <a:prstGeom prst="rect">
            <a:avLst/>
          </a:prstGeom>
        </p:spPr>
      </p:pic>
      <p:grpSp>
        <p:nvGrpSpPr>
          <p:cNvPr id="14" name="Group 13"/>
          <p:cNvGrpSpPr/>
          <p:nvPr/>
        </p:nvGrpSpPr>
        <p:grpSpPr>
          <a:xfrm>
            <a:off x="2290534" y="746290"/>
            <a:ext cx="7556596" cy="851838"/>
            <a:chOff x="2290534" y="746290"/>
            <a:chExt cx="7556596" cy="851838"/>
          </a:xfrm>
        </p:grpSpPr>
        <p:pic>
          <p:nvPicPr>
            <p:cNvPr id="9" name="Picture 8"/>
            <p:cNvPicPr>
              <a:picLocks noChangeAspect="1"/>
            </p:cNvPicPr>
            <p:nvPr/>
          </p:nvPicPr>
          <p:blipFill>
            <a:blip r:embed="rId4"/>
            <a:stretch>
              <a:fillRect/>
            </a:stretch>
          </p:blipFill>
          <p:spPr>
            <a:xfrm>
              <a:off x="2290534" y="950616"/>
              <a:ext cx="7556596" cy="647512"/>
            </a:xfrm>
            <a:prstGeom prst="rect">
              <a:avLst/>
            </a:prstGeom>
          </p:spPr>
        </p:pic>
        <p:pic>
          <p:nvPicPr>
            <p:cNvPr id="11" name="Picture 10"/>
            <p:cNvPicPr>
              <a:picLocks noChangeAspect="1"/>
            </p:cNvPicPr>
            <p:nvPr/>
          </p:nvPicPr>
          <p:blipFill>
            <a:blip r:embed="rId5"/>
            <a:stretch>
              <a:fillRect/>
            </a:stretch>
          </p:blipFill>
          <p:spPr>
            <a:xfrm>
              <a:off x="2290534" y="746290"/>
              <a:ext cx="1099225" cy="159430"/>
            </a:xfrm>
            <a:prstGeom prst="rect">
              <a:avLst/>
            </a:prstGeom>
          </p:spPr>
        </p:pic>
      </p:grpSp>
      <p:sp>
        <p:nvSpPr>
          <p:cNvPr id="8" name="TextBox 7"/>
          <p:cNvSpPr txBox="1"/>
          <p:nvPr/>
        </p:nvSpPr>
        <p:spPr>
          <a:xfrm>
            <a:off x="3966004" y="58710"/>
            <a:ext cx="4750147" cy="584775"/>
          </a:xfrm>
          <a:prstGeom prst="rect">
            <a:avLst/>
          </a:prstGeom>
          <a:noFill/>
        </p:spPr>
        <p:txBody>
          <a:bodyPr wrap="none" rtlCol="0">
            <a:spAutoFit/>
          </a:bodyPr>
          <a:lstStyle/>
          <a:p>
            <a:r>
              <a:rPr lang="en-US" sz="3200" dirty="0" smtClean="0">
                <a:solidFill>
                  <a:srgbClr val="002060"/>
                </a:solidFill>
              </a:rPr>
              <a:t>Server Compute Consumed</a:t>
            </a:r>
            <a:endParaRPr lang="en-US" sz="3200" dirty="0">
              <a:solidFill>
                <a:srgbClr val="002060"/>
              </a:solidFill>
            </a:endParaRPr>
          </a:p>
        </p:txBody>
      </p:sp>
    </p:spTree>
    <p:extLst>
      <p:ext uri="{BB962C8B-B14F-4D97-AF65-F5344CB8AC3E}">
        <p14:creationId xmlns:p14="http://schemas.microsoft.com/office/powerpoint/2010/main" val="2713699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2224"/>
            <a:ext cx="12192000" cy="6835776"/>
          </a:xfrm>
          <a:prstGeom prst="rect">
            <a:avLst/>
          </a:prstGeom>
        </p:spPr>
      </p:pic>
      <p:sp>
        <p:nvSpPr>
          <p:cNvPr id="3" name="TextBox 2"/>
          <p:cNvSpPr txBox="1"/>
          <p:nvPr/>
        </p:nvSpPr>
        <p:spPr>
          <a:xfrm>
            <a:off x="3567113" y="22224"/>
            <a:ext cx="5057775" cy="584775"/>
          </a:xfrm>
          <a:prstGeom prst="rect">
            <a:avLst/>
          </a:prstGeom>
          <a:noFill/>
        </p:spPr>
        <p:txBody>
          <a:bodyPr wrap="square" rtlCol="0">
            <a:spAutoFit/>
          </a:bodyPr>
          <a:lstStyle/>
          <a:p>
            <a:r>
              <a:rPr lang="en-US" sz="3200" dirty="0" smtClean="0">
                <a:solidFill>
                  <a:srgbClr val="002060"/>
                </a:solidFill>
              </a:rPr>
              <a:t>Enhanced Print Management</a:t>
            </a:r>
            <a:endParaRPr lang="en-US" sz="3200" dirty="0">
              <a:solidFill>
                <a:srgbClr val="002060"/>
              </a:solidFill>
            </a:endParaRPr>
          </a:p>
        </p:txBody>
      </p:sp>
      <p:grpSp>
        <p:nvGrpSpPr>
          <p:cNvPr id="5" name="Group 4"/>
          <p:cNvGrpSpPr/>
          <p:nvPr/>
        </p:nvGrpSpPr>
        <p:grpSpPr>
          <a:xfrm>
            <a:off x="8524731" y="4467225"/>
            <a:ext cx="3334039" cy="2076450"/>
            <a:chOff x="6668633" y="2342741"/>
            <a:chExt cx="3334039" cy="2076450"/>
          </a:xfrm>
        </p:grpSpPr>
        <p:sp>
          <p:nvSpPr>
            <p:cNvPr id="6" name="Cloud 5"/>
            <p:cNvSpPr/>
            <p:nvPr/>
          </p:nvSpPr>
          <p:spPr>
            <a:xfrm>
              <a:off x="6668633" y="2342741"/>
              <a:ext cx="3334039" cy="2076450"/>
            </a:xfrm>
            <a:prstGeom prst="cloud">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7" name="TextBox 13"/>
            <p:cNvSpPr txBox="1"/>
            <p:nvPr/>
          </p:nvSpPr>
          <p:spPr>
            <a:xfrm>
              <a:off x="6961748" y="2747396"/>
              <a:ext cx="2936149" cy="13234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u="sng" dirty="0" smtClean="0"/>
                <a:t># of Printers</a:t>
              </a:r>
            </a:p>
            <a:p>
              <a:pPr algn="ctr"/>
              <a:r>
                <a:rPr lang="en-US" sz="1600" dirty="0" smtClean="0"/>
                <a:t>Managed (</a:t>
              </a:r>
              <a:r>
                <a:rPr lang="en-US" sz="1600" dirty="0" err="1" smtClean="0"/>
                <a:t>ComDoc</a:t>
              </a:r>
              <a:r>
                <a:rPr lang="en-US" sz="1600" dirty="0" smtClean="0"/>
                <a:t>) = 120 (10%)</a:t>
              </a:r>
            </a:p>
            <a:p>
              <a:pPr algn="ctr"/>
              <a:r>
                <a:rPr lang="en-US" sz="1600" dirty="0" smtClean="0"/>
                <a:t>Networked = 350 (29%)</a:t>
              </a:r>
            </a:p>
            <a:p>
              <a:pPr algn="ctr"/>
              <a:r>
                <a:rPr lang="en-US" sz="1600" dirty="0" smtClean="0"/>
                <a:t>Direct Attached = 730+ (61%)</a:t>
              </a:r>
            </a:p>
            <a:p>
              <a:pPr algn="ctr"/>
              <a:r>
                <a:rPr lang="en-US" sz="1600" dirty="0" smtClean="0"/>
                <a:t>Total = 1,200+</a:t>
              </a:r>
              <a:endParaRPr lang="en-US" sz="1600" dirty="0"/>
            </a:p>
          </p:txBody>
        </p:sp>
      </p:grpSp>
      <p:sp>
        <p:nvSpPr>
          <p:cNvPr id="8" name="Oval 7"/>
          <p:cNvSpPr/>
          <p:nvPr/>
        </p:nvSpPr>
        <p:spPr>
          <a:xfrm>
            <a:off x="3438525" y="2351374"/>
            <a:ext cx="419100" cy="180975"/>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353675" y="5436181"/>
            <a:ext cx="438150" cy="194836"/>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036840" y="6146840"/>
            <a:ext cx="2681568" cy="369332"/>
          </a:xfrm>
          <a:prstGeom prst="rect">
            <a:avLst/>
          </a:prstGeom>
          <a:noFill/>
        </p:spPr>
        <p:txBody>
          <a:bodyPr wrap="none" rtlCol="0">
            <a:spAutoFit/>
          </a:bodyPr>
          <a:lstStyle/>
          <a:p>
            <a:r>
              <a:rPr lang="en-US" b="1" i="1" dirty="0" smtClean="0"/>
              <a:t>Goal: Cut in half in 3 years</a:t>
            </a:r>
            <a:endParaRPr lang="en-US" b="1" i="1" dirty="0"/>
          </a:p>
        </p:txBody>
      </p:sp>
      <p:sp>
        <p:nvSpPr>
          <p:cNvPr id="11" name="Oval 10"/>
          <p:cNvSpPr/>
          <p:nvPr/>
        </p:nvSpPr>
        <p:spPr>
          <a:xfrm>
            <a:off x="2038350" y="4657567"/>
            <a:ext cx="1819275" cy="428625"/>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381375" y="579566"/>
            <a:ext cx="5429250" cy="738664"/>
          </a:xfrm>
          <a:prstGeom prst="rect">
            <a:avLst/>
          </a:prstGeom>
          <a:noFill/>
        </p:spPr>
        <p:txBody>
          <a:bodyPr wrap="square" rtlCol="0">
            <a:spAutoFit/>
          </a:bodyPr>
          <a:lstStyle/>
          <a:p>
            <a:pPr marL="285750" indent="-285750">
              <a:buFont typeface="Arial" panose="020B0604020202020204" pitchFamily="34" charset="0"/>
              <a:buChar char="•"/>
            </a:pPr>
            <a:r>
              <a:rPr lang="en-US" sz="1400" b="1" i="1" dirty="0" smtClean="0">
                <a:solidFill>
                  <a:srgbClr val="002060"/>
                </a:solidFill>
              </a:rPr>
              <a:t>2010:  Students limited to 500 imprints per semester</a:t>
            </a:r>
          </a:p>
          <a:p>
            <a:pPr marL="285750" indent="-285750">
              <a:buFont typeface="Arial" panose="020B0604020202020204" pitchFamily="34" charset="0"/>
              <a:buChar char="•"/>
            </a:pPr>
            <a:r>
              <a:rPr lang="en-US" sz="1400" b="1" i="1" dirty="0" smtClean="0">
                <a:solidFill>
                  <a:srgbClr val="002060"/>
                </a:solidFill>
              </a:rPr>
              <a:t>2015:  reduce devices by half over 3 years, reduce color imprints to less than 10%</a:t>
            </a:r>
            <a:endParaRPr lang="en-US" sz="1400" b="1" i="1" dirty="0">
              <a:solidFill>
                <a:srgbClr val="002060"/>
              </a:solidFill>
            </a:endParaRPr>
          </a:p>
        </p:txBody>
      </p:sp>
    </p:spTree>
    <p:extLst>
      <p:ext uri="{BB962C8B-B14F-4D97-AF65-F5344CB8AC3E}">
        <p14:creationId xmlns:p14="http://schemas.microsoft.com/office/powerpoint/2010/main" val="1648751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887969184"/>
              </p:ext>
            </p:extLst>
          </p:nvPr>
        </p:nvGraphicFramePr>
        <p:xfrm>
          <a:off x="656092" y="67084"/>
          <a:ext cx="10168662" cy="669512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6026" y="1957524"/>
            <a:ext cx="1180131" cy="276999"/>
          </a:xfrm>
          <a:prstGeom prst="rect">
            <a:avLst/>
          </a:prstGeom>
          <a:noFill/>
        </p:spPr>
        <p:txBody>
          <a:bodyPr wrap="none" rtlCol="0">
            <a:spAutoFit/>
          </a:bodyPr>
          <a:lstStyle/>
          <a:p>
            <a:r>
              <a:rPr lang="en-US" sz="1200" b="1" dirty="0" smtClean="0"/>
              <a:t>HDI Benchmark</a:t>
            </a:r>
            <a:endParaRPr lang="en-US" sz="1200" b="1" dirty="0"/>
          </a:p>
        </p:txBody>
      </p:sp>
      <p:sp>
        <p:nvSpPr>
          <p:cNvPr id="4" name="TextBox 3"/>
          <p:cNvSpPr txBox="1"/>
          <p:nvPr/>
        </p:nvSpPr>
        <p:spPr>
          <a:xfrm>
            <a:off x="10658764" y="1957524"/>
            <a:ext cx="495649" cy="307777"/>
          </a:xfrm>
          <a:prstGeom prst="rect">
            <a:avLst/>
          </a:prstGeom>
          <a:noFill/>
        </p:spPr>
        <p:txBody>
          <a:bodyPr wrap="none" rtlCol="0">
            <a:spAutoFit/>
          </a:bodyPr>
          <a:lstStyle/>
          <a:p>
            <a:r>
              <a:rPr lang="en-US" sz="1400" b="1" dirty="0" smtClean="0"/>
              <a:t>65%</a:t>
            </a:r>
            <a:endParaRPr lang="en-US" sz="1400" b="1" dirty="0"/>
          </a:p>
        </p:txBody>
      </p:sp>
    </p:spTree>
    <p:extLst>
      <p:ext uri="{BB962C8B-B14F-4D97-AF65-F5344CB8AC3E}">
        <p14:creationId xmlns:p14="http://schemas.microsoft.com/office/powerpoint/2010/main" val="593031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290027129"/>
              </p:ext>
            </p:extLst>
          </p:nvPr>
        </p:nvGraphicFramePr>
        <p:xfrm>
          <a:off x="460530" y="790575"/>
          <a:ext cx="11565748" cy="585466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a:spLocks noGrp="1"/>
          </p:cNvSpPr>
          <p:nvPr>
            <p:ph type="title"/>
          </p:nvPr>
        </p:nvSpPr>
        <p:spPr>
          <a:xfrm>
            <a:off x="847725" y="128457"/>
            <a:ext cx="10515600" cy="785943"/>
          </a:xfrm>
        </p:spPr>
        <p:txBody>
          <a:bodyPr/>
          <a:lstStyle/>
          <a:p>
            <a:pPr algn="ctr"/>
            <a:r>
              <a:rPr lang="en-US" b="1" dirty="0" smtClean="0">
                <a:solidFill>
                  <a:srgbClr val="002060"/>
                </a:solidFill>
              </a:rPr>
              <a:t>IT Security: E-Mail Filtering &amp; Blocking</a:t>
            </a:r>
            <a:endParaRPr lang="en-US" b="1" dirty="0">
              <a:solidFill>
                <a:srgbClr val="002060"/>
              </a:solidFill>
            </a:endParaRPr>
          </a:p>
        </p:txBody>
      </p:sp>
    </p:spTree>
    <p:extLst>
      <p:ext uri="{BB962C8B-B14F-4D97-AF65-F5344CB8AC3E}">
        <p14:creationId xmlns:p14="http://schemas.microsoft.com/office/powerpoint/2010/main" val="575288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0240" y="6183086"/>
            <a:ext cx="522514" cy="435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138160" y="6183086"/>
            <a:ext cx="522514" cy="435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p:cNvGraphicFramePr>
            <a:graphicFrameLocks/>
          </p:cNvGraphicFramePr>
          <p:nvPr>
            <p:extLst>
              <p:ext uri="{D42A27DB-BD31-4B8C-83A1-F6EECF244321}">
                <p14:modId xmlns:p14="http://schemas.microsoft.com/office/powerpoint/2010/main" val="2065981154"/>
              </p:ext>
            </p:extLst>
          </p:nvPr>
        </p:nvGraphicFramePr>
        <p:xfrm>
          <a:off x="581025" y="0"/>
          <a:ext cx="10572749"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1153774" y="4133850"/>
            <a:ext cx="638316" cy="307777"/>
          </a:xfrm>
          <a:prstGeom prst="rect">
            <a:avLst/>
          </a:prstGeom>
          <a:noFill/>
        </p:spPr>
        <p:txBody>
          <a:bodyPr wrap="none" rtlCol="0">
            <a:spAutoFit/>
          </a:bodyPr>
          <a:lstStyle/>
          <a:p>
            <a:r>
              <a:rPr lang="en-US" sz="1400" dirty="0" smtClean="0">
                <a:solidFill>
                  <a:srgbClr val="FF0000"/>
                </a:solidFill>
              </a:rPr>
              <a:t>&lt;123&gt;</a:t>
            </a:r>
            <a:endParaRPr lang="en-US" sz="1400" dirty="0">
              <a:solidFill>
                <a:srgbClr val="FF0000"/>
              </a:solidFill>
            </a:endParaRPr>
          </a:p>
        </p:txBody>
      </p:sp>
      <p:sp>
        <p:nvSpPr>
          <p:cNvPr id="13" name="TextBox 12"/>
          <p:cNvSpPr txBox="1"/>
          <p:nvPr/>
        </p:nvSpPr>
        <p:spPr>
          <a:xfrm>
            <a:off x="11153774" y="4924425"/>
            <a:ext cx="546945" cy="307777"/>
          </a:xfrm>
          <a:prstGeom prst="rect">
            <a:avLst/>
          </a:prstGeom>
          <a:noFill/>
        </p:spPr>
        <p:txBody>
          <a:bodyPr wrap="none" rtlCol="0">
            <a:spAutoFit/>
          </a:bodyPr>
          <a:lstStyle/>
          <a:p>
            <a:r>
              <a:rPr lang="en-US" sz="1400" dirty="0" smtClean="0">
                <a:solidFill>
                  <a:srgbClr val="FF0000"/>
                </a:solidFill>
              </a:rPr>
              <a:t>&lt;13&gt;</a:t>
            </a:r>
            <a:endParaRPr lang="en-US" sz="1400" dirty="0">
              <a:solidFill>
                <a:srgbClr val="FF0000"/>
              </a:solidFill>
            </a:endParaRPr>
          </a:p>
        </p:txBody>
      </p:sp>
    </p:spTree>
    <p:extLst>
      <p:ext uri="{BB962C8B-B14F-4D97-AF65-F5344CB8AC3E}">
        <p14:creationId xmlns:p14="http://schemas.microsoft.com/office/powerpoint/2010/main" val="1472575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239829642"/>
              </p:ext>
            </p:extLst>
          </p:nvPr>
        </p:nvGraphicFramePr>
        <p:xfrm>
          <a:off x="844731" y="0"/>
          <a:ext cx="9866811" cy="68580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04276" y="373517"/>
            <a:ext cx="1214213" cy="29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251099" y="1331050"/>
            <a:ext cx="1964320" cy="369332"/>
          </a:xfrm>
          <a:prstGeom prst="rect">
            <a:avLst/>
          </a:prstGeom>
          <a:noFill/>
        </p:spPr>
        <p:txBody>
          <a:bodyPr wrap="none" rtlCol="0">
            <a:spAutoFit/>
          </a:bodyPr>
          <a:lstStyle/>
          <a:p>
            <a:r>
              <a:rPr lang="en-US" dirty="0" smtClean="0"/>
              <a:t>Variance = 24 FTE’s</a:t>
            </a:r>
          </a:p>
        </p:txBody>
      </p:sp>
      <p:cxnSp>
        <p:nvCxnSpPr>
          <p:cNvPr id="7" name="Straight Arrow Connector 6"/>
          <p:cNvCxnSpPr/>
          <p:nvPr/>
        </p:nvCxnSpPr>
        <p:spPr>
          <a:xfrm>
            <a:off x="10487025" y="520337"/>
            <a:ext cx="18506" cy="4939937"/>
          </a:xfrm>
          <a:prstGeom prst="straightConnector1">
            <a:avLst/>
          </a:prstGeom>
          <a:ln w="25400">
            <a:headEnd type="stealth"/>
            <a:tailEnd type="stealth"/>
          </a:ln>
        </p:spPr>
        <p:style>
          <a:lnRef idx="1">
            <a:schemeClr val="accent1"/>
          </a:lnRef>
          <a:fillRef idx="0">
            <a:schemeClr val="accent1"/>
          </a:fillRef>
          <a:effectRef idx="0">
            <a:schemeClr val="accent1"/>
          </a:effectRef>
          <a:fontRef idx="minor">
            <a:schemeClr val="tx1"/>
          </a:fontRef>
        </p:style>
      </p:cxnSp>
      <p:sp>
        <p:nvSpPr>
          <p:cNvPr id="11" name="Cloud Callout 10"/>
          <p:cNvSpPr/>
          <p:nvPr/>
        </p:nvSpPr>
        <p:spPr>
          <a:xfrm rot="16427572">
            <a:off x="5213814" y="357352"/>
            <a:ext cx="1679918" cy="2425559"/>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114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hart 29"/>
          <p:cNvGraphicFramePr>
            <a:graphicFrameLocks/>
          </p:cNvGraphicFramePr>
          <p:nvPr>
            <p:extLst>
              <p:ext uri="{D42A27DB-BD31-4B8C-83A1-F6EECF244321}">
                <p14:modId xmlns:p14="http://schemas.microsoft.com/office/powerpoint/2010/main" val="2821358512"/>
              </p:ext>
            </p:extLst>
          </p:nvPr>
        </p:nvGraphicFramePr>
        <p:xfrm>
          <a:off x="400050" y="76199"/>
          <a:ext cx="11077575" cy="6638925"/>
        </p:xfrm>
        <a:graphic>
          <a:graphicData uri="http://schemas.openxmlformats.org/drawingml/2006/chart">
            <c:chart xmlns:c="http://schemas.openxmlformats.org/drawingml/2006/chart" xmlns:r="http://schemas.openxmlformats.org/officeDocument/2006/relationships" r:id="rId2"/>
          </a:graphicData>
        </a:graphic>
      </p:graphicFrame>
      <p:cxnSp>
        <p:nvCxnSpPr>
          <p:cNvPr id="32" name="Straight Connector 31"/>
          <p:cNvCxnSpPr/>
          <p:nvPr/>
        </p:nvCxnSpPr>
        <p:spPr>
          <a:xfrm>
            <a:off x="1612814" y="1779373"/>
            <a:ext cx="9245686" cy="1132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9525000" y="1517763"/>
            <a:ext cx="2352676" cy="307777"/>
          </a:xfrm>
          <a:prstGeom prst="rect">
            <a:avLst/>
          </a:prstGeom>
          <a:noFill/>
        </p:spPr>
        <p:txBody>
          <a:bodyPr wrap="square" rtlCol="0">
            <a:spAutoFit/>
          </a:bodyPr>
          <a:lstStyle/>
          <a:p>
            <a:r>
              <a:rPr lang="en-US" sz="1400" dirty="0" smtClean="0">
                <a:solidFill>
                  <a:srgbClr val="002060"/>
                </a:solidFill>
              </a:rPr>
              <a:t>YSU IT OPEX @ $684 = $7.9M</a:t>
            </a:r>
            <a:endParaRPr lang="en-US" sz="1400" dirty="0">
              <a:solidFill>
                <a:srgbClr val="002060"/>
              </a:solidFill>
            </a:endParaRPr>
          </a:p>
        </p:txBody>
      </p:sp>
      <p:sp>
        <p:nvSpPr>
          <p:cNvPr id="37" name="TextBox 36"/>
          <p:cNvSpPr txBox="1"/>
          <p:nvPr/>
        </p:nvSpPr>
        <p:spPr>
          <a:xfrm>
            <a:off x="9345518" y="1804857"/>
            <a:ext cx="2711640" cy="307777"/>
          </a:xfrm>
          <a:prstGeom prst="rect">
            <a:avLst/>
          </a:prstGeom>
          <a:noFill/>
        </p:spPr>
        <p:txBody>
          <a:bodyPr wrap="none" rtlCol="0">
            <a:spAutoFit/>
          </a:bodyPr>
          <a:lstStyle/>
          <a:p>
            <a:r>
              <a:rPr lang="en-US" sz="1400" b="1" i="1" dirty="0" smtClean="0">
                <a:solidFill>
                  <a:srgbClr val="002060"/>
                </a:solidFill>
              </a:rPr>
              <a:t>Underspending by $0.6M per year</a:t>
            </a:r>
            <a:endParaRPr lang="en-US" sz="1400" b="1" i="1" dirty="0">
              <a:solidFill>
                <a:srgbClr val="002060"/>
              </a:solidFill>
            </a:endParaRPr>
          </a:p>
        </p:txBody>
      </p:sp>
    </p:spTree>
    <p:extLst>
      <p:ext uri="{BB962C8B-B14F-4D97-AF65-F5344CB8AC3E}">
        <p14:creationId xmlns:p14="http://schemas.microsoft.com/office/powerpoint/2010/main" val="3094117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806</TotalTime>
  <Words>495</Words>
  <Application>Microsoft Office PowerPoint</Application>
  <PresentationFormat>Widescreen</PresentationFormat>
  <Paragraphs>80</Paragraphs>
  <Slides>10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  </vt:lpstr>
      <vt:lpstr>Arial Black</vt:lpstr>
      <vt:lpstr>Arial Rounded MT Bold</vt:lpstr>
      <vt:lpstr>Calibri</vt:lpstr>
      <vt:lpstr>Calibri Light</vt:lpstr>
      <vt:lpstr>Copperplate Gothic Light</vt:lpstr>
      <vt:lpstr>Geneva</vt:lpstr>
      <vt:lpstr>Office Theme</vt:lpstr>
      <vt:lpstr> YSU ITS Metrics for Tod Hall Leaders  November 4, 2016</vt:lpstr>
      <vt:lpstr>PowerPoint Presentation</vt:lpstr>
      <vt:lpstr>PowerPoint Presentation</vt:lpstr>
      <vt:lpstr>PowerPoint Presentation</vt:lpstr>
      <vt:lpstr>PowerPoint Presentation</vt:lpstr>
      <vt:lpstr>IT Security: E-Mail Filtering &amp; Blocking</vt:lpstr>
      <vt:lpstr>PowerPoint Presentation</vt:lpstr>
      <vt:lpstr>PowerPoint Presentation</vt:lpstr>
      <vt:lpstr>PowerPoint Presentation</vt:lpstr>
      <vt:lpstr>IT Metrics  “Coming Soon”:</vt:lpstr>
    </vt:vector>
  </TitlesOfParts>
  <Company>Youngstown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A Yukech</dc:creator>
  <cp:lastModifiedBy>Cynthia Bell</cp:lastModifiedBy>
  <cp:revision>46</cp:revision>
  <cp:lastPrinted>2016-10-31T15:16:40Z</cp:lastPrinted>
  <dcterms:created xsi:type="dcterms:W3CDTF">2016-10-21T20:08:14Z</dcterms:created>
  <dcterms:modified xsi:type="dcterms:W3CDTF">2018-02-20T17:08:27Z</dcterms:modified>
</cp:coreProperties>
</file>